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65" r:id="rId3"/>
    <p:sldId id="266" r:id="rId4"/>
    <p:sldId id="267" r:id="rId5"/>
    <p:sldId id="257" r:id="rId7"/>
    <p:sldId id="269" r:id="rId8"/>
    <p:sldId id="268" r:id="rId9"/>
    <p:sldId id="283" r:id="rId10"/>
    <p:sldId id="285" r:id="rId11"/>
    <p:sldId id="287" r:id="rId12"/>
    <p:sldId id="291" r:id="rId13"/>
    <p:sldId id="262" r:id="rId14"/>
    <p:sldId id="277" r:id="rId15"/>
    <p:sldId id="258" r:id="rId16"/>
    <p:sldId id="288" r:id="rId17"/>
    <p:sldId id="289" r:id="rId18"/>
    <p:sldId id="29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l pradhan"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2DE8"/>
    <a:srgbClr val="A34E62"/>
    <a:srgbClr val="16B036"/>
    <a:srgbClr val="D8D8D8"/>
    <a:srgbClr val="BF66C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0" marR="0" lvl="0" indent="0" defTabSz="914400" rtl="0" eaLnBrk="0" fontAlgn="base" latinLnBrk="0" hangingPunct="0">
              <a:lnSpc>
                <a:spcPct val="100000"/>
              </a:lnSpc>
              <a:spcBef>
                <a:spcPct val="0"/>
              </a:spcBef>
              <a:spcAft>
                <a:spcPct val="0"/>
              </a:spcAft>
              <a:buClrTx/>
              <a:buSzTx/>
              <a:buFontTx/>
              <a:buChar char="•"/>
            </a:pPr>
            <a:r>
              <a:rPr lang="en-US" altLang="en-US" dirty="0" smtClean="0">
                <a:ln>
                  <a:noFill/>
                </a:ln>
                <a:solidFill>
                  <a:srgbClr val="111111"/>
                </a:solidFill>
                <a:effectLst/>
                <a:latin typeface="Times New Roman" panose="02020603050405020304" pitchFamily="18" charset="0"/>
                <a:cs typeface="Times New Roman" panose="02020603050405020304" pitchFamily="18" charset="0"/>
                <a:sym typeface="+mn-ea"/>
              </a:rPr>
              <a:t>The covalent sharing of electrons between atoms may not always be equal and will depend on:</a:t>
            </a:r>
            <a:endParaRPr kumimoji="0" lang="en-US" altLang="en-US"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457200" marR="0" lvl="1" indent="0" defTabSz="914400" rtl="0" eaLnBrk="0" fontAlgn="base" latinLnBrk="0" hangingPunct="0">
              <a:lnSpc>
                <a:spcPct val="100000"/>
              </a:lnSpc>
              <a:spcBef>
                <a:spcPct val="0"/>
              </a:spcBef>
              <a:spcAft>
                <a:spcPct val="0"/>
              </a:spcAft>
              <a:buClrTx/>
              <a:buSzTx/>
              <a:buFontTx/>
              <a:buChar char="•"/>
            </a:pPr>
            <a:r>
              <a:rPr lang="en-US" altLang="en-US" dirty="0" smtClean="0">
                <a:ln>
                  <a:noFill/>
                </a:ln>
                <a:solidFill>
                  <a:srgbClr val="111111"/>
                </a:solidFill>
                <a:effectLst/>
                <a:latin typeface="Times New Roman" panose="02020603050405020304" pitchFamily="18" charset="0"/>
                <a:cs typeface="Times New Roman" panose="02020603050405020304" pitchFamily="18" charset="0"/>
                <a:sym typeface="+mn-ea"/>
              </a:rPr>
              <a:t>The number of protons in an atom (more protons equals a greater attraction for electrons)</a:t>
            </a:r>
            <a:endParaRPr kumimoji="0" lang="en-US" altLang="en-US"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457200" marR="0" lvl="1" indent="0" defTabSz="914400" rtl="0" eaLnBrk="0" fontAlgn="base" latinLnBrk="0" hangingPunct="0">
              <a:lnSpc>
                <a:spcPct val="100000"/>
              </a:lnSpc>
              <a:spcBef>
                <a:spcPct val="0"/>
              </a:spcBef>
              <a:spcAft>
                <a:spcPct val="0"/>
              </a:spcAft>
              <a:buClrTx/>
              <a:buSzTx/>
              <a:buFontTx/>
              <a:buChar char="•"/>
            </a:pPr>
            <a:r>
              <a:rPr lang="en-US" altLang="en-US" dirty="0" smtClean="0">
                <a:ln>
                  <a:noFill/>
                </a:ln>
                <a:solidFill>
                  <a:srgbClr val="111111"/>
                </a:solidFill>
                <a:effectLst/>
                <a:latin typeface="Times New Roman" panose="02020603050405020304" pitchFamily="18" charset="0"/>
                <a:cs typeface="Times New Roman" panose="02020603050405020304" pitchFamily="18" charset="0"/>
                <a:sym typeface="+mn-ea"/>
              </a:rPr>
              <a:t>The number of electron shells in an atom (electrons at a further distance from the nucleus are less attracted to nucleus)</a:t>
            </a:r>
            <a:endParaRPr kumimoji="0" lang="en-US" altLang="en-US"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pPr>
            <a:r>
              <a:rPr lang="en-US" altLang="en-US" dirty="0" smtClean="0">
                <a:ln>
                  <a:noFill/>
                </a:ln>
                <a:solidFill>
                  <a:srgbClr val="111111"/>
                </a:solidFill>
                <a:effectLst/>
                <a:latin typeface="Times New Roman" panose="02020603050405020304" pitchFamily="18" charset="0"/>
                <a:cs typeface="Times New Roman" panose="02020603050405020304" pitchFamily="18" charset="0"/>
                <a:sym typeface="+mn-ea"/>
              </a:rPr>
              <a:t>Atoms that have a stronger affinity for electrons are said to have a </a:t>
            </a:r>
            <a:r>
              <a:rPr lang="en-US" altLang="en-US" b="1" dirty="0" smtClean="0">
                <a:ln>
                  <a:noFill/>
                </a:ln>
                <a:solidFill>
                  <a:srgbClr val="111111"/>
                </a:solidFill>
                <a:effectLst/>
                <a:latin typeface="Times New Roman" panose="02020603050405020304" pitchFamily="18" charset="0"/>
                <a:cs typeface="Times New Roman" panose="02020603050405020304" pitchFamily="18" charset="0"/>
                <a:sym typeface="+mn-ea"/>
              </a:rPr>
              <a:t>higher electronegativity</a:t>
            </a:r>
            <a:endParaRPr lang="en-US" altLang="en-US" b="1" dirty="0" smtClean="0">
              <a:ln>
                <a:noFill/>
              </a:ln>
              <a:solidFill>
                <a:srgbClr val="111111"/>
              </a:solidFill>
              <a:effectLst/>
              <a:latin typeface="Times New Roman" panose="02020603050405020304" pitchFamily="18" charset="0"/>
              <a:cs typeface="Times New Roman" panose="02020603050405020304" pitchFamily="18" charset="0"/>
              <a:sym typeface="+mn-ea"/>
            </a:endParaRPr>
          </a:p>
          <a:p>
            <a:pPr marL="0" marR="0" lvl="0" indent="0" defTabSz="914400" rtl="0" eaLnBrk="0" fontAlgn="base" latinLnBrk="0" hangingPunct="0">
              <a:lnSpc>
                <a:spcPct val="100000"/>
              </a:lnSpc>
              <a:spcBef>
                <a:spcPct val="0"/>
              </a:spcBef>
              <a:spcAft>
                <a:spcPct val="0"/>
              </a:spcAft>
              <a:buClrTx/>
              <a:buSzTx/>
              <a:buFontTx/>
              <a:buNone/>
            </a:pPr>
            <a:r>
              <a:rPr lang="en-US" altLang="en-US" b="1" dirty="0" smtClean="0">
                <a:ln>
                  <a:noFill/>
                </a:ln>
                <a:solidFill>
                  <a:srgbClr val="111111"/>
                </a:solidFill>
                <a:effectLst/>
                <a:latin typeface="Times New Roman" panose="02020603050405020304" pitchFamily="18" charset="0"/>
                <a:cs typeface="Times New Roman" panose="02020603050405020304" pitchFamily="18" charset="0"/>
                <a:sym typeface="+mn-ea"/>
              </a:rPr>
              <a:t>Covalently shared electrons </a:t>
            </a:r>
            <a:r>
              <a:rPr lang="en-US" altLang="en-US" dirty="0" smtClean="0">
                <a:ln>
                  <a:noFill/>
                </a:ln>
                <a:solidFill>
                  <a:srgbClr val="111111"/>
                </a:solidFill>
                <a:effectLst/>
                <a:latin typeface="Times New Roman" panose="02020603050405020304" pitchFamily="18" charset="0"/>
                <a:cs typeface="Times New Roman" panose="02020603050405020304" pitchFamily="18" charset="0"/>
                <a:sym typeface="+mn-ea"/>
              </a:rPr>
              <a:t>will orbit closer to atoms with a higher electronegativity, resulting in a slight charge difference </a:t>
            </a:r>
            <a:endParaRPr kumimoji="0" lang="en-US" altLang="en-US"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TextBox 3"/>
          <p:cNvSpPr txBox="1"/>
          <p:nvPr/>
        </p:nvSpPr>
        <p:spPr>
          <a:xfrm>
            <a:off x="-6350" y="1801495"/>
            <a:ext cx="12204700" cy="279971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ctr"/>
            <a:r>
              <a:rPr lang="en-US" sz="4400" b="1" dirty="0" smtClean="0">
                <a:solidFill>
                  <a:srgbClr val="16B036"/>
                </a:solidFill>
                <a:latin typeface="Cambria" panose="02040503050406030204" charset="0"/>
                <a:cs typeface="Cambria" panose="02040503050406030204" charset="0"/>
              </a:rPr>
              <a:t>BONDING IN BIOLOGICAL SAMPLES</a:t>
            </a:r>
            <a:endParaRPr lang="en-US" sz="4400" b="1" dirty="0" smtClean="0">
              <a:solidFill>
                <a:srgbClr val="16B036"/>
              </a:solidFill>
              <a:latin typeface="Cambria" panose="02040503050406030204" charset="0"/>
              <a:cs typeface="Cambria" panose="02040503050406030204" charset="0"/>
            </a:endParaRPr>
          </a:p>
          <a:p>
            <a:pPr algn="ctr"/>
            <a:r>
              <a:rPr lang="en-US" sz="4400" b="1" dirty="0" smtClean="0">
                <a:solidFill>
                  <a:srgbClr val="16B036"/>
                </a:solidFill>
                <a:latin typeface="Cambria" panose="02040503050406030204" charset="0"/>
                <a:cs typeface="Cambria" panose="02040503050406030204" charset="0"/>
              </a:rPr>
              <a:t>&amp;</a:t>
            </a:r>
            <a:endParaRPr lang="en-US" sz="4400" b="1" dirty="0" smtClean="0">
              <a:solidFill>
                <a:srgbClr val="16B036"/>
              </a:solidFill>
              <a:latin typeface="Cambria" panose="02040503050406030204" charset="0"/>
              <a:cs typeface="Cambria" panose="02040503050406030204" charset="0"/>
            </a:endParaRPr>
          </a:p>
          <a:p>
            <a:pPr algn="ctr"/>
            <a:r>
              <a:rPr lang="en-US" sz="4400" b="1" dirty="0" smtClean="0">
                <a:solidFill>
                  <a:schemeClr val="accent2">
                    <a:lumMod val="75000"/>
                  </a:schemeClr>
                </a:solidFill>
                <a:latin typeface="Cambria" panose="02040503050406030204" charset="0"/>
                <a:cs typeface="Cambria" panose="02040503050406030204" charset="0"/>
              </a:rPr>
              <a:t>ROLE OF CARBON AND WATER IN LIVING ORGANISMS</a:t>
            </a:r>
            <a:endParaRPr lang="en-US" sz="4400" b="1" dirty="0" smtClean="0">
              <a:solidFill>
                <a:schemeClr val="accent2">
                  <a:lumMod val="75000"/>
                </a:schemeClr>
              </a:solidFill>
              <a:latin typeface="Cambria" panose="02040503050406030204" charset="0"/>
              <a:cs typeface="Cambria" panose="02040503050406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06" name="Rectangle 3"/>
          <p:cNvSpPr/>
          <p:nvPr/>
        </p:nvSpPr>
        <p:spPr>
          <a:xfrm>
            <a:off x="999490" y="1094740"/>
            <a:ext cx="10196830" cy="5077460"/>
          </a:xfrm>
          <a:prstGeom prst="rect">
            <a:avLst/>
          </a:prstGeom>
        </p:spPr>
        <p:txBody>
          <a:bodyPr wrap="square">
            <a:spAutoFit/>
          </a:bodyPr>
          <a:p>
            <a:pPr algn="just">
              <a:lnSpc>
                <a:spcPct val="150000"/>
              </a:lnSpc>
            </a:pPr>
            <a:r>
              <a:rPr lang="en-US" sz="2400" b="0" i="0" dirty="0" smtClean="0">
                <a:solidFill>
                  <a:srgbClr val="4C4C4C"/>
                </a:solidFill>
                <a:effectLst/>
                <a:latin typeface="Times New Roman" panose="02020603050405020304" pitchFamily="18" charset="0"/>
                <a:cs typeface="Times New Roman" panose="02020603050405020304" pitchFamily="18" charset="0"/>
              </a:rPr>
              <a:t>The wide range of biodiversity on Earth relies largely on four major building blocks: </a:t>
            </a:r>
            <a:r>
              <a:rPr lang="en-US" sz="2400" b="1" i="0" dirty="0" smtClean="0">
                <a:solidFill>
                  <a:srgbClr val="C00000"/>
                </a:solidFill>
                <a:effectLst/>
                <a:latin typeface="Times New Roman" panose="02020603050405020304" pitchFamily="18" charset="0"/>
                <a:cs typeface="Times New Roman" panose="02020603050405020304" pitchFamily="18" charset="0"/>
              </a:rPr>
              <a:t>hydrogen, oxygen, carbon and nitrogen</a:t>
            </a:r>
            <a:r>
              <a:rPr lang="en-US" sz="2400" b="0" i="0" dirty="0" smtClean="0">
                <a:solidFill>
                  <a:srgbClr val="C00000"/>
                </a:solidFill>
                <a:effectLst/>
                <a:latin typeface="Times New Roman" panose="02020603050405020304" pitchFamily="18" charset="0"/>
                <a:cs typeface="Times New Roman" panose="02020603050405020304" pitchFamily="18" charset="0"/>
              </a:rPr>
              <a:t>.</a:t>
            </a:r>
            <a:r>
              <a:rPr lang="en-US" sz="2400" b="0" i="0" dirty="0" smtClean="0">
                <a:solidFill>
                  <a:srgbClr val="4C4C4C"/>
                </a:solidFill>
                <a:effectLst/>
                <a:latin typeface="Times New Roman" panose="02020603050405020304" pitchFamily="18" charset="0"/>
                <a:cs typeface="Times New Roman" panose="02020603050405020304" pitchFamily="18" charset="0"/>
              </a:rPr>
              <a:t> </a:t>
            </a:r>
            <a:endParaRPr lang="en-US" sz="2400" b="0" i="0" dirty="0" smtClean="0">
              <a:solidFill>
                <a:srgbClr val="4C4C4C"/>
              </a:solidFill>
              <a:effectLst/>
              <a:latin typeface="Times New Roman" panose="02020603050405020304" pitchFamily="18" charset="0"/>
              <a:cs typeface="Times New Roman" panose="02020603050405020304" pitchFamily="18" charset="0"/>
            </a:endParaRPr>
          </a:p>
          <a:p>
            <a:pPr marL="285750" indent="-285750" algn="just" fontAlgn="base">
              <a:lnSpc>
                <a:spcPct val="150000"/>
              </a:lnSpc>
              <a:buFont typeface="Arial" panose="020B0604020202020204" pitchFamily="34" charset="0"/>
              <a:buChar char="•"/>
            </a:pPr>
            <a:r>
              <a:rPr lang="en-US" sz="2400" dirty="0" smtClean="0">
                <a:solidFill>
                  <a:srgbClr val="373D3F"/>
                </a:solidFill>
                <a:effectLst/>
                <a:latin typeface="Times New Roman" panose="02020603050405020304" pitchFamily="18" charset="0"/>
                <a:cs typeface="Times New Roman" panose="02020603050405020304" pitchFamily="18" charset="0"/>
                <a:sym typeface="+mn-ea"/>
              </a:rPr>
              <a:t>All living things contain carbon in some form.</a:t>
            </a:r>
            <a:endParaRPr lang="en-US" sz="2400" b="0" i="0" dirty="0" smtClean="0">
              <a:solidFill>
                <a:srgbClr val="373D3F"/>
              </a:solidFill>
              <a:effectLst/>
              <a:latin typeface="Times New Roman" panose="02020603050405020304" pitchFamily="18" charset="0"/>
              <a:cs typeface="Times New Roman" panose="02020603050405020304" pitchFamily="18" charset="0"/>
            </a:endParaRPr>
          </a:p>
          <a:p>
            <a:pPr marL="285750" indent="-285750" algn="just" fontAlgn="base">
              <a:lnSpc>
                <a:spcPct val="150000"/>
              </a:lnSpc>
              <a:buFont typeface="Arial" panose="020B0604020202020204" pitchFamily="34" charset="0"/>
              <a:buChar char="•"/>
            </a:pPr>
            <a:r>
              <a:rPr lang="en-US" sz="2400" dirty="0" smtClean="0">
                <a:solidFill>
                  <a:srgbClr val="373D3F"/>
                </a:solidFill>
                <a:effectLst/>
                <a:latin typeface="Times New Roman" panose="02020603050405020304" pitchFamily="18" charset="0"/>
                <a:cs typeface="Times New Roman" panose="02020603050405020304" pitchFamily="18" charset="0"/>
                <a:sym typeface="+mn-ea"/>
              </a:rPr>
              <a:t>Carbon is the </a:t>
            </a:r>
            <a:r>
              <a:rPr lang="en-US" sz="2400" b="1" dirty="0" smtClean="0">
                <a:solidFill>
                  <a:srgbClr val="C00000"/>
                </a:solidFill>
                <a:effectLst/>
                <a:latin typeface="Times New Roman" panose="02020603050405020304" pitchFamily="18" charset="0"/>
                <a:cs typeface="Times New Roman" panose="02020603050405020304" pitchFamily="18" charset="0"/>
                <a:sym typeface="+mn-ea"/>
              </a:rPr>
              <a:t>primary component of macromolecules</a:t>
            </a:r>
            <a:r>
              <a:rPr lang="en-US" sz="2400" dirty="0" smtClean="0">
                <a:solidFill>
                  <a:srgbClr val="373D3F"/>
                </a:solidFill>
                <a:effectLst/>
                <a:latin typeface="Times New Roman" panose="02020603050405020304" pitchFamily="18" charset="0"/>
                <a:cs typeface="Times New Roman" panose="02020603050405020304" pitchFamily="18" charset="0"/>
                <a:sym typeface="+mn-ea"/>
              </a:rPr>
              <a:t>, including proteins, lipids, nucleic acids, and carbohydrates.</a:t>
            </a:r>
            <a:endParaRPr lang="en-US" sz="2400" b="0" i="0" dirty="0" smtClean="0">
              <a:solidFill>
                <a:srgbClr val="373D3F"/>
              </a:solidFill>
              <a:effectLst/>
              <a:latin typeface="Times New Roman" panose="02020603050405020304" pitchFamily="18" charset="0"/>
              <a:cs typeface="Times New Roman" panose="02020603050405020304" pitchFamily="18" charset="0"/>
            </a:endParaRPr>
          </a:p>
          <a:p>
            <a:pPr marL="285750" indent="-285750" algn="just" fontAlgn="base">
              <a:lnSpc>
                <a:spcPct val="150000"/>
              </a:lnSpc>
              <a:buFont typeface="Arial" panose="020B0604020202020204" pitchFamily="34" charset="0"/>
              <a:buChar char="•"/>
            </a:pPr>
            <a:r>
              <a:rPr lang="en-US" sz="2400" dirty="0" smtClean="0">
                <a:solidFill>
                  <a:srgbClr val="373D3F"/>
                </a:solidFill>
                <a:effectLst/>
                <a:latin typeface="Times New Roman" panose="02020603050405020304" pitchFamily="18" charset="0"/>
                <a:cs typeface="Times New Roman" panose="02020603050405020304" pitchFamily="18" charset="0"/>
                <a:sym typeface="+mn-ea"/>
              </a:rPr>
              <a:t>Carbon’s molecular structure allows it to bond in many different ways and with many different elements.</a:t>
            </a:r>
            <a:endParaRPr lang="en-US" sz="2400" b="0" i="0" dirty="0" smtClean="0">
              <a:solidFill>
                <a:srgbClr val="373D3F"/>
              </a:solidFill>
              <a:effectLst/>
              <a:latin typeface="Times New Roman" panose="02020603050405020304" pitchFamily="18" charset="0"/>
              <a:cs typeface="Times New Roman" panose="02020603050405020304" pitchFamily="18" charset="0"/>
            </a:endParaRPr>
          </a:p>
          <a:p>
            <a:pPr marL="285750" indent="-285750" algn="just" fontAlgn="base">
              <a:lnSpc>
                <a:spcPct val="150000"/>
              </a:lnSpc>
              <a:buFont typeface="Arial" panose="020B0604020202020204" pitchFamily="34" charset="0"/>
              <a:buChar char="•"/>
            </a:pPr>
            <a:r>
              <a:rPr lang="en-US" sz="2400" dirty="0" smtClean="0">
                <a:solidFill>
                  <a:srgbClr val="373D3F"/>
                </a:solidFill>
                <a:effectLst/>
                <a:latin typeface="Times New Roman" panose="02020603050405020304" pitchFamily="18" charset="0"/>
                <a:cs typeface="Times New Roman" panose="02020603050405020304" pitchFamily="18" charset="0"/>
                <a:sym typeface="+mn-ea"/>
              </a:rPr>
              <a:t>The carbon cycle shows how carbon moves through the living and non-living parts of the environment.</a:t>
            </a:r>
            <a:endParaRPr lang="en-US" sz="2400" b="0" i="0" dirty="0">
              <a:solidFill>
                <a:srgbClr val="4C4C4C"/>
              </a:solidFill>
              <a:effectLst/>
              <a:latin typeface="Times New Roman" panose="02020603050405020304" pitchFamily="18" charset="0"/>
              <a:cs typeface="Times New Roman" panose="02020603050405020304" pitchFamily="18" charset="0"/>
            </a:endParaRPr>
          </a:p>
        </p:txBody>
      </p:sp>
      <p:sp>
        <p:nvSpPr>
          <p:cNvPr id="1048608" name="TextBox 5"/>
          <p:cNvSpPr txBox="1"/>
          <p:nvPr/>
        </p:nvSpPr>
        <p:spPr>
          <a:xfrm>
            <a:off x="174626" y="250100"/>
            <a:ext cx="11849099" cy="645160"/>
          </a:xfrm>
          <a:prstGeom prst="rect">
            <a:avLst/>
          </a:prstGeom>
          <a:noFill/>
        </p:spPr>
        <p:txBody>
          <a:bodyPr wrap="square" rtlCol="0">
            <a:spAutoFit/>
          </a:bodyPr>
          <a:p>
            <a:pPr algn="ctr"/>
            <a:r>
              <a:rPr lang="en-US" sz="3600" b="1" dirty="0" smtClean="0">
                <a:solidFill>
                  <a:srgbClr val="312DE8"/>
                </a:solidFill>
                <a:latin typeface="Cambria" panose="02040503050406030204" charset="0"/>
                <a:cs typeface="Cambria" panose="02040503050406030204" charset="0"/>
              </a:rPr>
              <a:t>CARBON</a:t>
            </a:r>
            <a:endParaRPr lang="en-US" sz="3600" b="1" dirty="0" smtClean="0">
              <a:solidFill>
                <a:srgbClr val="312DE8"/>
              </a:solidFill>
              <a:latin typeface="Cambria" panose="02040503050406030204" charset="0"/>
              <a:cs typeface="Cambria" panose="02040503050406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800" y="327025"/>
            <a:ext cx="10172700" cy="691515"/>
          </a:xfrm>
        </p:spPr>
        <p:txBody>
          <a:bodyPr>
            <a:normAutofit/>
          </a:bodyPr>
          <a:p>
            <a:pPr algn="ctr"/>
            <a:r>
              <a:rPr lang="en-US" sz="3600" b="1" cap="all">
                <a:solidFill>
                  <a:srgbClr val="C00000"/>
                </a:solidFill>
                <a:uFillTx/>
                <a:latin typeface="Cambria" panose="02040503050406030204" charset="0"/>
                <a:cs typeface="Cambria" panose="02040503050406030204" charset="0"/>
                <a:sym typeface="+mn-ea"/>
              </a:rPr>
              <a:t>The Role of Carbon in Living Organism</a:t>
            </a:r>
            <a:endParaRPr lang="en-US" sz="3600" b="1" cap="all">
              <a:solidFill>
                <a:srgbClr val="C00000"/>
              </a:solidFill>
              <a:uFillTx/>
              <a:latin typeface="Cambria" panose="02040503050406030204" charset="0"/>
              <a:cs typeface="Cambria" panose="02040503050406030204" charset="0"/>
              <a:sym typeface="+mn-ea"/>
            </a:endParaRPr>
          </a:p>
        </p:txBody>
      </p:sp>
      <p:sp>
        <p:nvSpPr>
          <p:cNvPr id="3" name="Content Placeholder 2"/>
          <p:cNvSpPr>
            <a:spLocks noGrp="1"/>
          </p:cNvSpPr>
          <p:nvPr>
            <p:ph idx="1"/>
          </p:nvPr>
        </p:nvSpPr>
        <p:spPr>
          <a:xfrm>
            <a:off x="800100" y="1395730"/>
            <a:ext cx="10642600" cy="4385945"/>
          </a:xfrm>
        </p:spPr>
        <p:txBody>
          <a:bodyPr>
            <a:normAutofit fontScale="90000" lnSpcReduction="20000"/>
          </a:bodyPr>
          <a:p>
            <a:pPr marL="308610" indent="-308610" algn="just">
              <a:lnSpc>
                <a:spcPct val="150000"/>
              </a:lnSpc>
              <a:buNone/>
            </a:pPr>
            <a:r>
              <a:rPr lang="en-US" sz="2400">
                <a:cs typeface="+mn-lt"/>
              </a:rPr>
              <a:t>1) Carbon is the</a:t>
            </a:r>
            <a:r>
              <a:rPr lang="en-US" sz="2400" b="1">
                <a:cs typeface="+mn-lt"/>
              </a:rPr>
              <a:t> </a:t>
            </a:r>
            <a:r>
              <a:rPr lang="en-US" sz="2400" b="1">
                <a:solidFill>
                  <a:srgbClr val="312DE8"/>
                </a:solidFill>
                <a:cs typeface="+mn-lt"/>
              </a:rPr>
              <a:t>basic building block for all forms of life on Earth</a:t>
            </a:r>
            <a:r>
              <a:rPr lang="en-US" sz="2400">
                <a:cs typeface="+mn-lt"/>
              </a:rPr>
              <a:t> as it is the primary component of macromolecules, including proteins, lipids, nucleic acids, and carbohydrates.</a:t>
            </a:r>
            <a:endParaRPr lang="en-US" sz="2400">
              <a:cs typeface="+mn-lt"/>
            </a:endParaRPr>
          </a:p>
          <a:p>
            <a:pPr marL="308610" indent="-308610" algn="just">
              <a:lnSpc>
                <a:spcPct val="150000"/>
              </a:lnSpc>
              <a:buNone/>
            </a:pPr>
            <a:r>
              <a:rPr lang="en-US" sz="2400">
                <a:cs typeface="+mn-lt"/>
              </a:rPr>
              <a:t>2) Carbon is the </a:t>
            </a:r>
            <a:r>
              <a:rPr lang="en-US" sz="2400" b="1">
                <a:cs typeface="+mn-lt"/>
              </a:rPr>
              <a:t>key for photosynthesis</a:t>
            </a:r>
            <a:r>
              <a:rPr lang="en-US" sz="2400">
                <a:cs typeface="+mn-lt"/>
              </a:rPr>
              <a:t>, which ultimately provides food for all living things on Earth </a:t>
            </a:r>
            <a:r>
              <a:rPr lang="en-US" sz="2400" b="1">
                <a:cs typeface="+mn-lt"/>
              </a:rPr>
              <a:t>and respiration</a:t>
            </a:r>
            <a:r>
              <a:rPr lang="en-US" sz="2400">
                <a:cs typeface="+mn-lt"/>
              </a:rPr>
              <a:t> which results in production of energy. Respiration also maintains a steady supply of carbon atoms that are necessary for building any animal cells. </a:t>
            </a:r>
            <a:endParaRPr lang="en-US" sz="2400">
              <a:cs typeface="+mn-lt"/>
            </a:endParaRPr>
          </a:p>
          <a:p>
            <a:pPr marL="308610" indent="-308610" algn="just">
              <a:lnSpc>
                <a:spcPct val="150000"/>
              </a:lnSpc>
              <a:buNone/>
            </a:pPr>
            <a:r>
              <a:rPr lang="en-US" sz="2400">
                <a:cs typeface="+mn-lt"/>
              </a:rPr>
              <a:t>3) Carbon in the </a:t>
            </a:r>
            <a:r>
              <a:rPr lang="en-US" sz="2400">
                <a:solidFill>
                  <a:schemeClr val="tx1"/>
                </a:solidFill>
                <a:cs typeface="+mn-lt"/>
              </a:rPr>
              <a:t>organic waste matter and dead organisms</a:t>
            </a:r>
            <a:r>
              <a:rPr lang="en-US" sz="2400">
                <a:cs typeface="+mn-lt"/>
              </a:rPr>
              <a:t> is the food source for </a:t>
            </a:r>
            <a:r>
              <a:rPr lang="en-US" sz="2400" b="1">
                <a:solidFill>
                  <a:srgbClr val="312DE8"/>
                </a:solidFill>
                <a:cs typeface="+mn-lt"/>
              </a:rPr>
              <a:t>decomposers</a:t>
            </a:r>
            <a:r>
              <a:rPr lang="en-US" sz="2400">
                <a:cs typeface="+mn-lt"/>
              </a:rPr>
              <a:t> (tiny microorganisms that live in soil and water) that </a:t>
            </a:r>
            <a:r>
              <a:rPr lang="en-US" sz="2400" b="1">
                <a:solidFill>
                  <a:srgbClr val="312DE8"/>
                </a:solidFill>
                <a:cs typeface="+mn-lt"/>
              </a:rPr>
              <a:t>return carbon back into the atmosphere in the form of carbon dioxide.</a:t>
            </a:r>
            <a:endParaRPr lang="en-US" sz="2400" b="1">
              <a:solidFill>
                <a:srgbClr val="312DE8"/>
              </a:solidFill>
              <a:cs typeface="+mn-lt"/>
            </a:endParaRPr>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9" name="Rectangle 1"/>
          <p:cNvSpPr>
            <a:spLocks noChangeArrowheads="1"/>
          </p:cNvSpPr>
          <p:nvPr/>
        </p:nvSpPr>
        <p:spPr bwMode="auto">
          <a:xfrm>
            <a:off x="421640" y="1094422"/>
            <a:ext cx="7924800" cy="4984750"/>
          </a:xfrm>
          <a:prstGeom prst="rect">
            <a:avLst/>
          </a:prstGeom>
          <a:solidFill>
            <a:srgbClr val="FFFFFF"/>
          </a:solidFill>
          <a:ln>
            <a:noFill/>
          </a:ln>
          <a:effec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pPr>
            <a:r>
              <a:rPr kumimoji="0" lang="en-US" altLang="en-US" sz="1400" b="1" i="0" strike="noStrike" cap="none" normalizeH="0" baseline="0" dirty="0" smtClean="0">
                <a:ln>
                  <a:noFill/>
                </a:ln>
                <a:solidFill>
                  <a:srgbClr val="310063"/>
                </a:solidFill>
                <a:effectLst/>
                <a:cs typeface="Arial" panose="020B0604020202020204" pitchFamily="34" charset="0"/>
              </a:rPr>
              <a:t> </a:t>
            </a:r>
            <a:endParaRPr kumimoji="0" lang="en-US" altLang="en-US" sz="4000" b="1" i="0" strike="noStrike" cap="none" normalizeH="0" baseline="0" dirty="0" smtClean="0">
              <a:ln>
                <a:noFill/>
              </a:ln>
              <a:solidFill>
                <a:srgbClr val="310063"/>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b="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Water is a molecular compound, with </a:t>
            </a:r>
            <a:r>
              <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molecular formula</a:t>
            </a:r>
            <a:r>
              <a:rPr kumimoji="0" lang="en-US" altLang="en-US" sz="2000" b="1"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H</a:t>
            </a:r>
            <a:r>
              <a:rPr kumimoji="0" lang="en-US" altLang="en-US" sz="2000" i="0" strike="noStrike" cap="none" normalizeH="0" baseline="-30000" dirty="0" smtClean="0">
                <a:ln>
                  <a:noFill/>
                </a:ln>
                <a:solidFill>
                  <a:srgbClr val="000000"/>
                </a:solidFill>
                <a:effectLst/>
                <a:latin typeface="Times New Roman" panose="02020603050405020304" pitchFamily="18" charset="0"/>
                <a:cs typeface="Times New Roman" panose="02020603050405020304" pitchFamily="18" charset="0"/>
              </a:rPr>
              <a:t>2</a:t>
            </a:r>
            <a:r>
              <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O</a:t>
            </a:r>
            <a:r>
              <a:rPr kumimoji="0" lang="en-US" altLang="en-US" sz="2000" b="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The atoms in a water molecule are held together by strong</a:t>
            </a:r>
            <a:r>
              <a:rPr kumimoji="0" lang="en-US" altLang="en-US" sz="2000" b="1"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000" b="1" i="0" strike="noStrike" cap="none" normalizeH="0" baseline="0" dirty="0" smtClean="0">
                <a:ln>
                  <a:noFill/>
                </a:ln>
                <a:solidFill>
                  <a:srgbClr val="C00000"/>
                </a:solidFill>
                <a:effectLst/>
                <a:latin typeface="Times New Roman" panose="02020603050405020304" pitchFamily="18" charset="0"/>
                <a:cs typeface="Times New Roman" panose="02020603050405020304" pitchFamily="18" charset="0"/>
              </a:rPr>
              <a:t>covalent bonds.</a:t>
            </a:r>
            <a:r>
              <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These are very difficult to break.</a:t>
            </a:r>
            <a:endPar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dot-and-cross diagram for a water molecule shows there are two bonding pairs of electrons and two non-bonding pairs of electrons. </a:t>
            </a:r>
            <a:endPar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four pairs repel one another, forming a tetrahedral pattern. </a:t>
            </a:r>
            <a:endPar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two electrons in each oxygen-hydrogen bond are not shared equally. They are more strongly attracted to the oxygen atom.</a:t>
            </a:r>
            <a:endPar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 </a:t>
            </a:r>
            <a:r>
              <a:rPr kumimoji="0" lang="en-US" altLang="en-US" sz="2000" b="1" i="0" strike="noStrike" cap="none" normalizeH="0" baseline="0" dirty="0" smtClean="0">
                <a:ln>
                  <a:noFill/>
                </a:ln>
                <a:solidFill>
                  <a:srgbClr val="C00000"/>
                </a:solidFill>
                <a:effectLst/>
                <a:latin typeface="Times New Roman" panose="02020603050405020304" pitchFamily="18" charset="0"/>
                <a:cs typeface="Times New Roman" panose="02020603050405020304" pitchFamily="18" charset="0"/>
              </a:rPr>
              <a:t>hydrogen bond</a:t>
            </a:r>
            <a:r>
              <a:rPr kumimoji="0" lang="en-US" altLang="en-US" sz="20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forms between a non-bonding pair of electrons on the oxygen atom of one water molecule and the hydrogen atom ('positive end') of another water molecule</a:t>
            </a:r>
            <a:r>
              <a:rPr kumimoji="0" lang="en-US" altLang="en-US" sz="2400" i="0"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i="0" strike="noStrike" cap="none" normalizeH="0" baseline="0" dirty="0" smtClean="0">
              <a:ln>
                <a:noFill/>
              </a:ln>
              <a:solidFill>
                <a:srgbClr val="310063"/>
              </a:solidFill>
              <a:effectLst/>
              <a:latin typeface="Times New Roman" panose="02020603050405020304" pitchFamily="18" charset="0"/>
              <a:cs typeface="Times New Roman" panose="02020603050405020304" pitchFamily="18" charset="0"/>
            </a:endParaRPr>
          </a:p>
        </p:txBody>
      </p:sp>
      <p:sp>
        <p:nvSpPr>
          <p:cNvPr id="1048620" name="TextBox 5"/>
          <p:cNvSpPr txBox="1"/>
          <p:nvPr/>
        </p:nvSpPr>
        <p:spPr>
          <a:xfrm>
            <a:off x="0" y="292100"/>
            <a:ext cx="12192000" cy="645160"/>
          </a:xfrm>
          <a:prstGeom prst="rect">
            <a:avLst/>
          </a:prstGeom>
          <a:noFill/>
        </p:spPr>
        <p:txBody>
          <a:bodyPr wrap="square" rtlCol="0">
            <a:spAutoFit/>
          </a:bodyPr>
          <a:p>
            <a:pPr algn="ctr"/>
            <a:r>
              <a:rPr lang="en-US" sz="3600" b="1" dirty="0" smtClean="0">
                <a:solidFill>
                  <a:srgbClr val="312DE8"/>
                </a:solidFill>
                <a:latin typeface="Cambria" panose="02040503050406030204" charset="0"/>
                <a:cs typeface="Cambria" panose="02040503050406030204" charset="0"/>
              </a:rPr>
              <a:t>STRUCTURE OF WATER MOLECULE</a:t>
            </a:r>
            <a:endParaRPr lang="en-US" sz="3600" b="1" dirty="0" smtClean="0">
              <a:solidFill>
                <a:srgbClr val="312DE8"/>
              </a:solidFill>
              <a:latin typeface="Cambria" panose="02040503050406030204" charset="0"/>
              <a:cs typeface="Cambria" panose="02040503050406030204" charset="0"/>
            </a:endParaRPr>
          </a:p>
        </p:txBody>
      </p:sp>
      <p:pic>
        <p:nvPicPr>
          <p:cNvPr id="2097165" name="Picture 4" descr="Image result for structure of water molecule"/>
          <p:cNvPicPr>
            <a:picLocks noChangeAspect="1" noChangeArrowheads="1"/>
          </p:cNvPicPr>
          <p:nvPr/>
        </p:nvPicPr>
        <p:blipFill>
          <a:blip r:embed="rId1"/>
          <a:srcRect/>
          <a:stretch>
            <a:fillRect/>
          </a:stretch>
        </p:blipFill>
        <p:spPr bwMode="auto">
          <a:xfrm>
            <a:off x="8427720" y="2470785"/>
            <a:ext cx="3679825" cy="2232025"/>
          </a:xfrm>
          <a:prstGeom prst="rect">
            <a:avLst/>
          </a:prstGeom>
          <a:noFill/>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3040" y="1468120"/>
            <a:ext cx="11806555" cy="4348480"/>
          </a:xfrm>
          <a:prstGeom prst="rect">
            <a:avLst/>
          </a:prstGeom>
          <a:effectLst/>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3" name="Title 2"/>
          <p:cNvSpPr>
            <a:spLocks noGrp="1"/>
          </p:cNvSpPr>
          <p:nvPr>
            <p:ph type="title"/>
          </p:nvPr>
        </p:nvSpPr>
        <p:spPr>
          <a:xfrm>
            <a:off x="1383665" y="352425"/>
            <a:ext cx="9551035" cy="678815"/>
          </a:xfrm>
        </p:spPr>
        <p:txBody>
          <a:bodyPr>
            <a:normAutofit/>
          </a:bodyPr>
          <a:p>
            <a:pPr algn="ctr"/>
            <a:r>
              <a:rPr lang="en-US" sz="3600" b="1" cap="all">
                <a:solidFill>
                  <a:srgbClr val="C00000"/>
                </a:solidFill>
                <a:uFillTx/>
                <a:latin typeface="Cambria" panose="02040503050406030204" charset="0"/>
                <a:cs typeface="Cambria" panose="02040503050406030204" charset="0"/>
                <a:sym typeface="+mn-ea"/>
              </a:rPr>
              <a:t>The Role of Water in Living Organism</a:t>
            </a:r>
            <a:endParaRPr lang="en-US" sz="3600" b="1" cap="all">
              <a:solidFill>
                <a:srgbClr val="C00000"/>
              </a:solidFill>
              <a:uFillTx/>
              <a:latin typeface="Cambria" panose="02040503050406030204" charset="0"/>
              <a:cs typeface="Cambria" panose="0204050305040603020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383665" y="352425"/>
            <a:ext cx="9551035" cy="678815"/>
          </a:xfrm>
        </p:spPr>
        <p:txBody>
          <a:bodyPr>
            <a:normAutofit/>
          </a:bodyPr>
          <a:p>
            <a:pPr algn="ctr"/>
            <a:r>
              <a:rPr lang="en-US" sz="3600" b="1" cap="all">
                <a:solidFill>
                  <a:srgbClr val="C00000"/>
                </a:solidFill>
                <a:uFillTx/>
                <a:latin typeface="Cambria" panose="02040503050406030204" charset="0"/>
                <a:cs typeface="Cambria" panose="02040503050406030204" charset="0"/>
                <a:sym typeface="+mn-ea"/>
              </a:rPr>
              <a:t>The Role of Water in Living Organism</a:t>
            </a:r>
            <a:endParaRPr lang="en-US" sz="3600" b="1" cap="all">
              <a:solidFill>
                <a:srgbClr val="C00000"/>
              </a:solidFill>
              <a:uFillTx/>
              <a:latin typeface="Cambria" panose="02040503050406030204" charset="0"/>
              <a:cs typeface="Cambria" panose="02040503050406030204" charset="0"/>
              <a:sym typeface="+mn-ea"/>
            </a:endParaRPr>
          </a:p>
        </p:txBody>
      </p:sp>
      <p:sp>
        <p:nvSpPr>
          <p:cNvPr id="3" name="Content Placeholder 2"/>
          <p:cNvSpPr>
            <a:spLocks noGrp="1"/>
          </p:cNvSpPr>
          <p:nvPr>
            <p:ph idx="1"/>
          </p:nvPr>
        </p:nvSpPr>
        <p:spPr>
          <a:xfrm>
            <a:off x="1097280" y="1218565"/>
            <a:ext cx="10038715" cy="4967605"/>
          </a:xfrm>
        </p:spPr>
        <p:txBody>
          <a:bodyPr>
            <a:normAutofit fontScale="80000"/>
          </a:bodyPr>
          <a:p>
            <a:pPr marL="271145" indent="-271145" algn="just">
              <a:lnSpc>
                <a:spcPct val="150000"/>
              </a:lnSpc>
              <a:buNone/>
            </a:pPr>
            <a:r>
              <a:rPr lang="en-US" sz="2500"/>
              <a:t>1) Water acts as a </a:t>
            </a:r>
            <a:r>
              <a:rPr lang="en-US" sz="2500" b="1">
                <a:solidFill>
                  <a:srgbClr val="312DE8"/>
                </a:solidFill>
              </a:rPr>
              <a:t>universal</a:t>
            </a:r>
            <a:r>
              <a:rPr lang="en-US" sz="2500"/>
              <a:t> </a:t>
            </a:r>
            <a:r>
              <a:rPr lang="en-US" sz="2500" b="1">
                <a:solidFill>
                  <a:srgbClr val="312DE8"/>
                </a:solidFill>
              </a:rPr>
              <a:t>solvent</a:t>
            </a:r>
            <a:r>
              <a:rPr lang="en-US" sz="2500"/>
              <a:t> for numerous biochemical molecules and helps in transport of dissolved compounds in and out of cells. (i.e., helps in transport of nutrients, e.g. glucose and amino acids in blood, and sucrose in phloem, removal of excretory products, e.g. ammonia, urea and secretion of substances, e.g. hormones, digestive juices). </a:t>
            </a:r>
            <a:endParaRPr lang="en-US" sz="2500"/>
          </a:p>
          <a:p>
            <a:pPr marL="296545" indent="-296545" algn="just">
              <a:lnSpc>
                <a:spcPct val="150000"/>
              </a:lnSpc>
              <a:buNone/>
            </a:pPr>
            <a:r>
              <a:rPr lang="en-US" sz="2500"/>
              <a:t>2) Water acts as a </a:t>
            </a:r>
            <a:r>
              <a:rPr lang="en-US" sz="2500" b="1">
                <a:solidFill>
                  <a:srgbClr val="312DE8"/>
                </a:solidFill>
              </a:rPr>
              <a:t>metabolite</a:t>
            </a:r>
            <a:r>
              <a:rPr lang="en-US" sz="2500"/>
              <a:t> i.e., it is a raw material or a product of many metabolic reactions like photosynthesis, digestion and aerobic respiration. </a:t>
            </a:r>
            <a:endParaRPr lang="en-US" sz="2500"/>
          </a:p>
          <a:p>
            <a:pPr marL="296545" indent="-296545" algn="just">
              <a:lnSpc>
                <a:spcPct val="150000"/>
              </a:lnSpc>
              <a:buNone/>
            </a:pPr>
            <a:r>
              <a:rPr lang="en-US" sz="2500"/>
              <a:t>3) Water is </a:t>
            </a:r>
            <a:r>
              <a:rPr lang="en-US" sz="2500" b="1">
                <a:solidFill>
                  <a:srgbClr val="312DE8"/>
                </a:solidFill>
              </a:rPr>
              <a:t>not easily compressed</a:t>
            </a:r>
            <a:r>
              <a:rPr lang="en-US" sz="2500"/>
              <a:t> and has an important role in </a:t>
            </a:r>
            <a:r>
              <a:rPr lang="en-US" sz="2500" b="1">
                <a:solidFill>
                  <a:srgbClr val="312DE8"/>
                </a:solidFill>
              </a:rPr>
              <a:t>support</a:t>
            </a:r>
            <a:r>
              <a:rPr lang="en-US" sz="2500"/>
              <a:t> in plants and animal (uptake of water by plant cells creates a pressure against the rigid cell wall. This turgor pressure helps non-woody plants to remain upright, water provides </a:t>
            </a:r>
            <a:r>
              <a:rPr lang="en-US" sz="2500" b="1">
                <a:solidFill>
                  <a:srgbClr val="312DE8"/>
                </a:solidFill>
              </a:rPr>
              <a:t>buoyancy for aquatic organisms</a:t>
            </a:r>
            <a:r>
              <a:rPr lang="en-US" sz="2500"/>
              <a:t>, e.g whales).</a:t>
            </a:r>
            <a:endParaRPr lang="en-US" sz="2500"/>
          </a:p>
          <a:p>
            <a:pPr marL="0" indent="0" algn="just">
              <a:lnSpc>
                <a:spcPct val="150000"/>
              </a:lnSpc>
              <a:buNone/>
            </a:pPr>
            <a:endParaRPr lang="en-US" sz="25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35965" y="211455"/>
            <a:ext cx="10618470" cy="6341110"/>
          </a:xfrm>
        </p:spPr>
        <p:txBody>
          <a:bodyPr>
            <a:noAutofit/>
          </a:bodyPr>
          <a:p>
            <a:pPr marL="448310" indent="-448310" algn="just" defTabSz="914400">
              <a:lnSpc>
                <a:spcPct val="150000"/>
              </a:lnSpc>
              <a:buNone/>
              <a:tabLst>
                <a:tab pos="457200" algn="l"/>
              </a:tabLst>
            </a:pPr>
            <a:r>
              <a:rPr lang="en-US" sz="2000"/>
              <a:t>4) Water plays a role in the </a:t>
            </a:r>
            <a:r>
              <a:rPr lang="en-US" sz="2000" b="1">
                <a:solidFill>
                  <a:srgbClr val="312DE8"/>
                </a:solidFill>
              </a:rPr>
              <a:t>stabilization of structure of nucleic acids and proteins</a:t>
            </a:r>
            <a:endParaRPr lang="en-US" sz="2000" b="1">
              <a:solidFill>
                <a:srgbClr val="312DE8"/>
              </a:solidFill>
            </a:endParaRPr>
          </a:p>
          <a:p>
            <a:pPr marL="290830" indent="-290830" algn="just" defTabSz="914400">
              <a:lnSpc>
                <a:spcPct val="150000"/>
              </a:lnSpc>
              <a:buNone/>
              <a:tabLst>
                <a:tab pos="228600" algn="l"/>
              </a:tabLst>
            </a:pPr>
            <a:r>
              <a:rPr lang="en-US" sz="2000"/>
              <a:t>5) Water has a </a:t>
            </a:r>
            <a:r>
              <a:rPr lang="en-US" sz="2000" b="1">
                <a:solidFill>
                  <a:srgbClr val="C00000"/>
                </a:solidFill>
              </a:rPr>
              <a:t>high specific tension</a:t>
            </a:r>
            <a:r>
              <a:rPr lang="en-US" sz="2000"/>
              <a:t> and this property allows aquatic </a:t>
            </a:r>
            <a:r>
              <a:rPr lang="en-US" sz="2000" b="1">
                <a:solidFill>
                  <a:srgbClr val="C00000"/>
                </a:solidFill>
              </a:rPr>
              <a:t>insects</a:t>
            </a:r>
            <a:r>
              <a:rPr lang="en-US" sz="2000"/>
              <a:t> to </a:t>
            </a:r>
            <a:r>
              <a:rPr lang="en-US" sz="2000" b="1">
                <a:solidFill>
                  <a:srgbClr val="C00000"/>
                </a:solidFill>
              </a:rPr>
              <a:t>walk on the surface of water. </a:t>
            </a:r>
            <a:endParaRPr lang="en-US" sz="2000" b="1">
              <a:solidFill>
                <a:srgbClr val="C00000"/>
              </a:solidFill>
            </a:endParaRPr>
          </a:p>
          <a:p>
            <a:pPr marL="262890" indent="-262890" algn="just">
              <a:lnSpc>
                <a:spcPct val="150000"/>
              </a:lnSpc>
              <a:buNone/>
            </a:pPr>
            <a:r>
              <a:rPr lang="en-US" sz="2000"/>
              <a:t>6) Water molecules have</a:t>
            </a:r>
            <a:r>
              <a:rPr lang="en-US" sz="2000" b="1"/>
              <a:t> </a:t>
            </a:r>
            <a:r>
              <a:rPr lang="en-US" sz="2000" b="1">
                <a:solidFill>
                  <a:srgbClr val="312DE8"/>
                </a:solidFill>
              </a:rPr>
              <a:t>cohesive forces</a:t>
            </a:r>
            <a:r>
              <a:rPr lang="en-US" sz="2000"/>
              <a:t> holding them together, due to hydrogen bonding between water molecules which allows </a:t>
            </a:r>
            <a:r>
              <a:rPr lang="en-US" sz="2000" b="1">
                <a:solidFill>
                  <a:srgbClr val="312DE8"/>
                </a:solidFill>
              </a:rPr>
              <a:t>water</a:t>
            </a:r>
            <a:r>
              <a:rPr lang="en-US" sz="2000"/>
              <a:t> to be </a:t>
            </a:r>
            <a:r>
              <a:rPr lang="en-US" sz="2000" b="1">
                <a:solidFill>
                  <a:srgbClr val="312DE8"/>
                </a:solidFill>
              </a:rPr>
              <a:t>pulled through xylem in plants.</a:t>
            </a:r>
            <a:r>
              <a:rPr lang="en-US" sz="2000"/>
              <a:t> </a:t>
            </a:r>
            <a:endParaRPr lang="en-US" sz="2000"/>
          </a:p>
          <a:p>
            <a:pPr marL="281305" indent="-281305" algn="just">
              <a:lnSpc>
                <a:spcPct val="150000"/>
              </a:lnSpc>
              <a:buNone/>
            </a:pPr>
            <a:r>
              <a:rPr lang="en-US" sz="2000">
                <a:sym typeface="+mn-ea"/>
              </a:rPr>
              <a:t>7) Water has a </a:t>
            </a:r>
            <a:r>
              <a:rPr lang="en-US" sz="2000" b="1">
                <a:solidFill>
                  <a:srgbClr val="C00000"/>
                </a:solidFill>
                <a:sym typeface="+mn-ea"/>
              </a:rPr>
              <a:t>high specific heat capacity</a:t>
            </a:r>
            <a:r>
              <a:rPr lang="en-US" sz="2000">
                <a:sym typeface="+mn-ea"/>
              </a:rPr>
              <a:t> and so plays an important role in</a:t>
            </a:r>
            <a:r>
              <a:rPr lang="en-US" sz="2000" b="1">
                <a:sym typeface="+mn-ea"/>
              </a:rPr>
              <a:t> </a:t>
            </a:r>
            <a:r>
              <a:rPr lang="en-US" sz="2000" b="1">
                <a:solidFill>
                  <a:srgbClr val="C00000"/>
                </a:solidFill>
                <a:sym typeface="+mn-ea"/>
              </a:rPr>
              <a:t>temperature regulation</a:t>
            </a:r>
            <a:r>
              <a:rPr lang="en-US" sz="2000" b="1">
                <a:sym typeface="+mn-ea"/>
              </a:rPr>
              <a:t> </a:t>
            </a:r>
            <a:r>
              <a:rPr lang="en-US" sz="2000">
                <a:sym typeface="+mn-ea"/>
              </a:rPr>
              <a:t>(e.g. Reduce temperature fluctuations in organisms - especially large ones, minimize increases in temperature in cells as a result of biochemical reactions, reduce fluctuations in temperature in aquatic habitats) </a:t>
            </a:r>
            <a:endParaRPr lang="en-US" sz="2000"/>
          </a:p>
          <a:p>
            <a:pPr marL="244475" indent="-244475" algn="just">
              <a:lnSpc>
                <a:spcPct val="150000"/>
              </a:lnSpc>
              <a:buNone/>
            </a:pPr>
            <a:r>
              <a:rPr lang="en-US" sz="2000">
                <a:sym typeface="+mn-ea"/>
              </a:rPr>
              <a:t>8) Water has a </a:t>
            </a:r>
            <a:r>
              <a:rPr lang="en-US" sz="2000" b="1">
                <a:solidFill>
                  <a:srgbClr val="312DE8"/>
                </a:solidFill>
                <a:sym typeface="+mn-ea"/>
              </a:rPr>
              <a:t>high latent heat of vaporization.</a:t>
            </a:r>
            <a:r>
              <a:rPr lang="en-US" sz="2000">
                <a:sym typeface="+mn-ea"/>
              </a:rPr>
              <a:t> This helps some animals to </a:t>
            </a:r>
            <a:r>
              <a:rPr lang="en-US" sz="2000" b="1">
                <a:solidFill>
                  <a:srgbClr val="312DE8"/>
                </a:solidFill>
                <a:sym typeface="+mn-ea"/>
              </a:rPr>
              <a:t>maintain a constant body temperature</a:t>
            </a:r>
            <a:r>
              <a:rPr lang="en-US" sz="2000">
                <a:sym typeface="+mn-ea"/>
              </a:rPr>
              <a:t> as a high amount of heat energy is removed from the body to evaporate sweat. </a:t>
            </a:r>
            <a:endParaRPr lang="en-US" sz="2000"/>
          </a:p>
          <a:p>
            <a:pPr marL="0" indent="0" algn="just">
              <a:lnSpc>
                <a:spcPct val="150000"/>
              </a:lnSpc>
              <a:buNone/>
            </a:pPr>
            <a:r>
              <a:rPr lang="en-US" sz="2000">
                <a:sym typeface="+mn-ea"/>
              </a:rPr>
              <a:t>9) Water serves as a </a:t>
            </a:r>
            <a:r>
              <a:rPr lang="en-US" sz="2000" b="1">
                <a:solidFill>
                  <a:srgbClr val="C00000"/>
                </a:solidFill>
                <a:sym typeface="+mn-ea"/>
              </a:rPr>
              <a:t>living environment</a:t>
            </a:r>
            <a:r>
              <a:rPr lang="en-US" sz="2000">
                <a:sym typeface="+mn-ea"/>
              </a:rPr>
              <a:t> for a variety of aquatic organisms.</a:t>
            </a:r>
            <a:endParaRPr lang="en-US" sz="2000"/>
          </a:p>
          <a:p>
            <a:pPr marL="0" indent="0" algn="just">
              <a:lnSpc>
                <a:spcPct val="150000"/>
              </a:lnSpc>
              <a:buNone/>
            </a:pPr>
            <a:endParaRPr lang="en-US" sz="1100"/>
          </a:p>
        </p:txBody>
      </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90550" y="467995"/>
            <a:ext cx="10972800" cy="765175"/>
          </a:xfrm>
        </p:spPr>
        <p:txBody>
          <a:bodyPr/>
          <a:p>
            <a:pPr algn="ctr"/>
            <a:r>
              <a:rPr lang="en-US">
                <a:latin typeface="Berlin Sans FB" panose="020E0602020502020306" charset="0"/>
                <a:cs typeface="Berlin Sans FB" panose="020E0602020502020306" charset="0"/>
              </a:rPr>
              <a:t>QUESTIONS</a:t>
            </a:r>
            <a:endParaRPr lang="en-US">
              <a:latin typeface="Berlin Sans FB" panose="020E0602020502020306" charset="0"/>
              <a:cs typeface="Berlin Sans FB" panose="020E0602020502020306" charset="0"/>
            </a:endParaRPr>
          </a:p>
        </p:txBody>
      </p:sp>
      <p:sp>
        <p:nvSpPr>
          <p:cNvPr id="3" name="Content Placeholder 2"/>
          <p:cNvSpPr>
            <a:spLocks noGrp="1"/>
          </p:cNvSpPr>
          <p:nvPr>
            <p:ph idx="1"/>
          </p:nvPr>
        </p:nvSpPr>
        <p:spPr>
          <a:xfrm>
            <a:off x="1134745" y="1583055"/>
            <a:ext cx="9809480" cy="2433320"/>
          </a:xfrm>
        </p:spPr>
        <p:txBody>
          <a:bodyPr/>
          <a:p>
            <a:pPr marL="514350" indent="-514350" algn="just">
              <a:buFont typeface="+mj-lt"/>
              <a:buAutoNum type="arabicPeriod"/>
            </a:pPr>
            <a:r>
              <a:rPr lang="en-US">
                <a:latin typeface="Calibri" panose="020F0502020204030204" charset="0"/>
                <a:cs typeface="Calibri" panose="020F0502020204030204" charset="0"/>
              </a:rPr>
              <a:t>List the important functions of water </a:t>
            </a:r>
            <a:r>
              <a:rPr lang="en-US">
                <a:latin typeface="Calibri" panose="020F0502020204030204" charset="0"/>
                <a:cs typeface="Calibri" panose="020F0502020204030204" charset="0"/>
                <a:sym typeface="+mn-ea"/>
              </a:rPr>
              <a:t>in living organisms</a:t>
            </a:r>
            <a:endParaRPr lang="en-US">
              <a:latin typeface="Calibri" panose="020F0502020204030204" charset="0"/>
              <a:cs typeface="Calibri" panose="020F0502020204030204" charset="0"/>
            </a:endParaRPr>
          </a:p>
          <a:p>
            <a:pPr marL="514350" indent="-514350" algn="just">
              <a:buFont typeface="+mj-lt"/>
              <a:buAutoNum type="arabicPeriod"/>
            </a:pPr>
            <a:r>
              <a:rPr lang="en-US">
                <a:latin typeface="Calibri" panose="020F0502020204030204" charset="0"/>
                <a:cs typeface="Calibri" panose="020F0502020204030204" charset="0"/>
                <a:sym typeface="+mn-ea"/>
              </a:rPr>
              <a:t>List the important functions of carbon in living organisms</a:t>
            </a:r>
            <a:endParaRPr lang="en-US">
              <a:latin typeface="Calibri" panose="020F0502020204030204" charset="0"/>
              <a:cs typeface="Calibri" panose="020F0502020204030204" charset="0"/>
            </a:endParaRPr>
          </a:p>
          <a:p>
            <a:pPr marL="514350" indent="-514350" algn="just">
              <a:buFont typeface="+mj-lt"/>
              <a:buAutoNum type="arabicPeriod"/>
            </a:pPr>
            <a:r>
              <a:rPr lang="en-US">
                <a:latin typeface="Calibri" panose="020F0502020204030204" charset="0"/>
                <a:cs typeface="Calibri" panose="020F0502020204030204" charset="0"/>
              </a:rPr>
              <a:t>Describe the different types of bond found in living organisms </a:t>
            </a:r>
            <a:endParaRPr lang="en-US">
              <a:latin typeface="Calibri" panose="020F0502020204030204" charset="0"/>
              <a:cs typeface="Calibri" panose="020F0502020204030204" charset="0"/>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pic>
        <p:nvPicPr>
          <p:cNvPr id="2097152" name="Picture 2" descr="Image result for structure of atom"/>
          <p:cNvPicPr>
            <a:picLocks noChangeAspect="1" noChangeArrowheads="1"/>
          </p:cNvPicPr>
          <p:nvPr/>
        </p:nvPicPr>
        <p:blipFill>
          <a:blip r:embed="rId1"/>
          <a:srcRect/>
          <a:stretch>
            <a:fillRect/>
          </a:stretch>
        </p:blipFill>
        <p:spPr bwMode="auto">
          <a:xfrm>
            <a:off x="8018780" y="4107180"/>
            <a:ext cx="3561715" cy="2640965"/>
          </a:xfrm>
          <a:prstGeom prst="rect">
            <a:avLst/>
          </a:prstGeom>
          <a:noFill/>
        </p:spPr>
      </p:pic>
      <p:sp>
        <p:nvSpPr>
          <p:cNvPr id="1048588" name="TextBox 4"/>
          <p:cNvSpPr txBox="1"/>
          <p:nvPr/>
        </p:nvSpPr>
        <p:spPr>
          <a:xfrm>
            <a:off x="367665" y="266700"/>
            <a:ext cx="11557635" cy="70675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ctr"/>
            <a:r>
              <a:rPr lang="en-US" sz="4000" b="1" dirty="0" smtClean="0">
                <a:solidFill>
                  <a:srgbClr val="312DE8"/>
                </a:solidFill>
                <a:latin typeface="Cambria" panose="02040503050406030204" charset="0"/>
                <a:cs typeface="Cambria" panose="02040503050406030204" charset="0"/>
              </a:rPr>
              <a:t>CHEMISTRY OF LIFE</a:t>
            </a:r>
            <a:endParaRPr lang="en-US" sz="4000" b="1" dirty="0" smtClean="0">
              <a:solidFill>
                <a:srgbClr val="312DE8"/>
              </a:solidFill>
              <a:latin typeface="Cambria" panose="02040503050406030204" charset="0"/>
              <a:cs typeface="Cambria" panose="02040503050406030204" charset="0"/>
            </a:endParaRPr>
          </a:p>
        </p:txBody>
      </p:sp>
      <p:sp>
        <p:nvSpPr>
          <p:cNvPr id="1048589" name="Rectangle 5"/>
          <p:cNvSpPr/>
          <p:nvPr/>
        </p:nvSpPr>
        <p:spPr>
          <a:xfrm>
            <a:off x="663575" y="1139190"/>
            <a:ext cx="11033760" cy="3969385"/>
          </a:xfrm>
          <a:prstGeom prst="rect">
            <a:avLst/>
          </a:prstGeom>
        </p:spPr>
        <p:txBody>
          <a:bodyPr wrap="square">
            <a:spAutoFit/>
          </a:bodyPr>
          <a:p>
            <a:pPr marL="342900" lvl="0" indent="-342900" eaLnBrk="0" fontAlgn="base" hangingPunct="0">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All</a:t>
            </a:r>
            <a:r>
              <a:rPr kumimoji="0" lang="en-US" altLang="en-US" sz="24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matter is composed of simple units called </a:t>
            </a:r>
            <a:r>
              <a:rPr kumimoji="0" lang="en-US" altLang="en-US" sz="2400" b="1"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atoms</a:t>
            </a:r>
            <a:endParaRPr kumimoji="0" lang="en-US" altLang="en-US" sz="24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endParaRP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400" baseline="0" dirty="0" smtClean="0">
                <a:latin typeface="Times New Roman" panose="02020603050405020304" pitchFamily="18" charset="0"/>
                <a:cs typeface="Times New Roman" panose="02020603050405020304" pitchFamily="18" charset="0"/>
              </a:rPr>
              <a:t>Atom</a:t>
            </a:r>
            <a:r>
              <a:rPr lang="en-US" altLang="en-US" sz="2400" dirty="0" smtClean="0">
                <a:latin typeface="Times New Roman" panose="02020603050405020304" pitchFamily="18" charset="0"/>
                <a:cs typeface="Times New Roman" panose="02020603050405020304" pitchFamily="18" charset="0"/>
              </a:rPr>
              <a:t> consists of a charged nucleus made of </a:t>
            </a:r>
            <a:r>
              <a:rPr lang="en-US" altLang="en-US" sz="2400" b="1" dirty="0" smtClean="0">
                <a:solidFill>
                  <a:srgbClr val="C00000"/>
                </a:solidFill>
                <a:latin typeface="Times New Roman" panose="02020603050405020304" pitchFamily="18" charset="0"/>
                <a:cs typeface="Times New Roman" panose="02020603050405020304" pitchFamily="18" charset="0"/>
              </a:rPr>
              <a:t>protons</a:t>
            </a:r>
            <a:r>
              <a:rPr lang="en-US" altLang="en-US" sz="2400" dirty="0" smtClean="0">
                <a:latin typeface="Times New Roman" panose="02020603050405020304" pitchFamily="18" charset="0"/>
                <a:cs typeface="Times New Roman" panose="02020603050405020304" pitchFamily="18" charset="0"/>
              </a:rPr>
              <a:t> and </a:t>
            </a:r>
            <a:r>
              <a:rPr lang="en-US" altLang="en-US" sz="2400" b="1" dirty="0" smtClean="0">
                <a:solidFill>
                  <a:srgbClr val="C00000"/>
                </a:solidFill>
                <a:latin typeface="Times New Roman" panose="02020603050405020304" pitchFamily="18" charset="0"/>
                <a:cs typeface="Times New Roman" panose="02020603050405020304" pitchFamily="18" charset="0"/>
              </a:rPr>
              <a:t>neutrons</a:t>
            </a:r>
            <a:r>
              <a:rPr lang="en-US" altLang="en-US" sz="2400" dirty="0" smtClean="0">
                <a:latin typeface="Times New Roman" panose="02020603050405020304" pitchFamily="18" charset="0"/>
                <a:cs typeface="Times New Roman" panose="02020603050405020304" pitchFamily="18" charset="0"/>
              </a:rPr>
              <a:t> surrounded by </a:t>
            </a:r>
            <a:r>
              <a:rPr lang="en-US" altLang="en-US" sz="2400" b="1" dirty="0" smtClean="0">
                <a:solidFill>
                  <a:srgbClr val="C00000"/>
                </a:solidFill>
                <a:latin typeface="Times New Roman" panose="02020603050405020304" pitchFamily="18" charset="0"/>
                <a:cs typeface="Times New Roman" panose="02020603050405020304" pitchFamily="18" charset="0"/>
              </a:rPr>
              <a:t>electrons</a:t>
            </a:r>
            <a:endParaRPr lang="en-US" altLang="en-US" sz="2400" dirty="0" smtClean="0">
              <a:latin typeface="Times New Roman" panose="02020603050405020304" pitchFamily="18" charset="0"/>
              <a:cs typeface="Times New Roman" panose="02020603050405020304" pitchFamily="18" charset="0"/>
            </a:endParaRPr>
          </a:p>
          <a:p>
            <a:pPr marL="342900" lvl="0" indent="-342900" eaLnBrk="0" fontAlgn="base" hangingPunct="0">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Same</a:t>
            </a:r>
            <a:r>
              <a:rPr kumimoji="0" lang="en-US" altLang="en-US" sz="24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kind of atoms combine to form </a:t>
            </a:r>
            <a:r>
              <a:rPr kumimoji="0" lang="en-US" altLang="en-US" sz="2400" b="1"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elements</a:t>
            </a:r>
            <a:endParaRPr kumimoji="0" lang="en-US" altLang="en-US" sz="24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endParaRP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400" b="1" baseline="0" dirty="0" smtClean="0">
                <a:latin typeface="Times New Roman" panose="02020603050405020304" pitchFamily="18" charset="0"/>
                <a:cs typeface="Times New Roman" panose="02020603050405020304" pitchFamily="18" charset="0"/>
              </a:rPr>
              <a:t>Six</a:t>
            </a:r>
            <a:r>
              <a:rPr lang="en-US" altLang="en-US" sz="2400" b="1" dirty="0" smtClean="0">
                <a:latin typeface="Times New Roman" panose="02020603050405020304" pitchFamily="18" charset="0"/>
                <a:cs typeface="Times New Roman" panose="02020603050405020304" pitchFamily="18" charset="0"/>
              </a:rPr>
              <a:t> elements</a:t>
            </a:r>
            <a:r>
              <a:rPr lang="en-US" altLang="en-US" sz="2400" dirty="0" smtClean="0">
                <a:latin typeface="Times New Roman" panose="02020603050405020304" pitchFamily="18" charset="0"/>
                <a:cs typeface="Times New Roman" panose="02020603050405020304" pitchFamily="18" charset="0"/>
              </a:rPr>
              <a:t> that occur in nature are: </a:t>
            </a:r>
            <a:r>
              <a:rPr lang="en-US" altLang="en-US" sz="2400" b="1" dirty="0" smtClean="0">
                <a:solidFill>
                  <a:srgbClr val="312DE8"/>
                </a:solidFill>
                <a:latin typeface="Times New Roman" panose="02020603050405020304" pitchFamily="18" charset="0"/>
                <a:cs typeface="Times New Roman" panose="02020603050405020304" pitchFamily="18" charset="0"/>
              </a:rPr>
              <a:t>Carbon, Hydrogen, Nitrogen, Oxygen, Phosphorous and Sulphur</a:t>
            </a:r>
            <a:endParaRPr lang="en-US" altLang="en-US" sz="2400" b="1" dirty="0" smtClean="0">
              <a:solidFill>
                <a:srgbClr val="312DE8"/>
              </a:solidFill>
              <a:latin typeface="Times New Roman" panose="02020603050405020304" pitchFamily="18" charset="0"/>
              <a:cs typeface="Times New Roman" panose="02020603050405020304" pitchFamily="18" charset="0"/>
            </a:endParaRP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Two or more elements combine to form </a:t>
            </a:r>
            <a:r>
              <a:rPr lang="en-US" altLang="en-US" sz="2400" b="1" dirty="0" smtClean="0">
                <a:latin typeface="Times New Roman" panose="02020603050405020304" pitchFamily="18" charset="0"/>
                <a:cs typeface="Times New Roman" panose="02020603050405020304" pitchFamily="18" charset="0"/>
              </a:rPr>
              <a:t>compound</a:t>
            </a:r>
            <a:r>
              <a:rPr lang="en-US" altLang="en-US" sz="2400" dirty="0" smtClean="0">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590" name="TextBox 3"/>
          <p:cNvSpPr txBox="1"/>
          <p:nvPr/>
        </p:nvSpPr>
        <p:spPr>
          <a:xfrm>
            <a:off x="119380" y="255270"/>
            <a:ext cx="11914505" cy="70675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ctr"/>
            <a:r>
              <a:rPr lang="en-US" sz="4000" b="1" dirty="0" smtClean="0">
                <a:solidFill>
                  <a:srgbClr val="C00000"/>
                </a:solidFill>
                <a:latin typeface="Cambria" panose="02040503050406030204" charset="0"/>
                <a:cs typeface="Cambria" panose="02040503050406030204" charset="0"/>
              </a:rPr>
              <a:t>TYPES OF CHEMICAL BONDING</a:t>
            </a:r>
            <a:endParaRPr lang="en-US" sz="4000" b="1" dirty="0" smtClean="0">
              <a:solidFill>
                <a:srgbClr val="C00000"/>
              </a:solidFill>
              <a:latin typeface="Cambria" panose="02040503050406030204" charset="0"/>
              <a:cs typeface="Cambria" panose="02040503050406030204" charset="0"/>
            </a:endParaRPr>
          </a:p>
        </p:txBody>
      </p:sp>
      <p:sp>
        <p:nvSpPr>
          <p:cNvPr id="1048592" name="Rectangle 5"/>
          <p:cNvSpPr/>
          <p:nvPr/>
        </p:nvSpPr>
        <p:spPr>
          <a:xfrm>
            <a:off x="596900" y="1049655"/>
            <a:ext cx="10909300" cy="5631180"/>
          </a:xfrm>
          <a:prstGeom prst="rect">
            <a:avLst/>
          </a:prstGeom>
        </p:spPr>
        <p:txBody>
          <a:bodyPr wrap="square">
            <a:spAutoFit/>
          </a:bodyPr>
          <a:p>
            <a:pPr marL="457200" lvl="0" indent="-457200" algn="just" eaLnBrk="0" fontAlgn="base" hangingPunct="0">
              <a:lnSpc>
                <a:spcPct val="150000"/>
              </a:lnSpc>
              <a:spcBef>
                <a:spcPct val="0"/>
              </a:spcBef>
              <a:spcAft>
                <a:spcPct val="0"/>
              </a:spcAft>
              <a:buFont typeface="Wingdings" panose="05000000000000000000" charset="0"/>
              <a:buChar char="Ø"/>
            </a:pPr>
            <a:r>
              <a:rPr kumimoji="0" lang="en-US" altLang="en-US" sz="20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Atoms tend to arrange themselves in the most stable patterns possible (</a:t>
            </a:r>
            <a:r>
              <a:rPr lang="en-IN" altLang="en-US" sz="2000" b="1" dirty="0" smtClean="0">
                <a:solidFill>
                  <a:srgbClr val="312DE8"/>
                </a:solidFill>
                <a:latin typeface="Times New Roman" panose="02020603050405020304" pitchFamily="18" charset="0"/>
                <a:cs typeface="Times New Roman" panose="02020603050405020304" pitchFamily="18" charset="0"/>
                <a:sym typeface="+mn-ea"/>
              </a:rPr>
              <a:t>octet</a:t>
            </a:r>
            <a:r>
              <a:rPr lang="en-IN" altLang="en-US" sz="2000" dirty="0" smtClean="0">
                <a:solidFill>
                  <a:srgbClr val="111111"/>
                </a:solidFill>
                <a:latin typeface="Times New Roman" panose="02020603050405020304" pitchFamily="18" charset="0"/>
                <a:cs typeface="Times New Roman" panose="02020603050405020304" pitchFamily="18" charset="0"/>
                <a:sym typeface="+mn-ea"/>
              </a:rPr>
              <a:t> configuration or </a:t>
            </a:r>
            <a:r>
              <a:rPr lang="en-IN" altLang="en-US" sz="2000" b="1" dirty="0" smtClean="0">
                <a:solidFill>
                  <a:srgbClr val="312DE8"/>
                </a:solidFill>
                <a:latin typeface="Times New Roman" panose="02020603050405020304" pitchFamily="18" charset="0"/>
                <a:cs typeface="Times New Roman" panose="02020603050405020304" pitchFamily="18" charset="0"/>
                <a:sym typeface="+mn-ea"/>
              </a:rPr>
              <a:t>doublet</a:t>
            </a:r>
            <a:r>
              <a:rPr lang="en-IN" altLang="en-US" sz="2000" dirty="0" smtClean="0">
                <a:solidFill>
                  <a:srgbClr val="111111"/>
                </a:solidFill>
                <a:latin typeface="Times New Roman" panose="02020603050405020304" pitchFamily="18" charset="0"/>
                <a:cs typeface="Times New Roman" panose="02020603050405020304" pitchFamily="18" charset="0"/>
                <a:sym typeface="+mn-ea"/>
              </a:rPr>
              <a:t> configuration</a:t>
            </a:r>
            <a:r>
              <a:rPr kumimoji="0" lang="en-US" altLang="en-US" sz="20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which means that they have a tendency to complete or fill their outermost electron orbits. </a:t>
            </a:r>
            <a:endParaRPr kumimoji="0" lang="en-US" altLang="en-US" sz="20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457200" lvl="0" indent="-457200" algn="just" eaLnBrk="0" fontAlgn="base" hangingPunct="0">
              <a:lnSpc>
                <a:spcPct val="150000"/>
              </a:lnSpc>
              <a:spcBef>
                <a:spcPct val="0"/>
              </a:spcBef>
              <a:spcAft>
                <a:spcPct val="0"/>
              </a:spcAft>
              <a:buFont typeface="Wingdings" panose="05000000000000000000" charset="0"/>
              <a:buChar char="Ø"/>
            </a:pPr>
            <a:r>
              <a:rPr lang="en-US" altLang="en-US" sz="2000" dirty="0" smtClean="0">
                <a:ln>
                  <a:noFill/>
                </a:ln>
                <a:solidFill>
                  <a:srgbClr val="111111"/>
                </a:solidFill>
                <a:effectLst/>
                <a:latin typeface="Times New Roman" panose="02020603050405020304" pitchFamily="18" charset="0"/>
                <a:cs typeface="Times New Roman" panose="02020603050405020304" pitchFamily="18" charset="0"/>
                <a:sym typeface="+mn-ea"/>
              </a:rPr>
              <a:t>In order to achieve </a:t>
            </a:r>
            <a:r>
              <a:rPr lang="en-US" altLang="en-US" sz="2000" dirty="0" smtClean="0">
                <a:solidFill>
                  <a:srgbClr val="111111"/>
                </a:solidFill>
                <a:latin typeface="Times New Roman" panose="02020603050405020304" pitchFamily="18" charset="0"/>
                <a:cs typeface="Times New Roman" panose="02020603050405020304" pitchFamily="18" charset="0"/>
                <a:sym typeface="+mn-ea"/>
              </a:rPr>
              <a:t>stability, </a:t>
            </a:r>
            <a:r>
              <a:rPr lang="en-US" altLang="en-US" sz="2000" dirty="0" smtClean="0">
                <a:ln>
                  <a:noFill/>
                </a:ln>
                <a:solidFill>
                  <a:srgbClr val="111111"/>
                </a:solidFill>
                <a:effectLst/>
                <a:latin typeface="Times New Roman" panose="02020603050405020304" pitchFamily="18" charset="0"/>
                <a:cs typeface="Times New Roman" panose="02020603050405020304" pitchFamily="18" charset="0"/>
                <a:sym typeface="+mn-ea"/>
              </a:rPr>
              <a:t>they join with other atoms</a:t>
            </a:r>
            <a:endParaRPr lang="en-US" altLang="en-US" sz="2000" dirty="0" smtClean="0">
              <a:ln>
                <a:noFill/>
              </a:ln>
              <a:solidFill>
                <a:srgbClr val="111111"/>
              </a:solidFill>
              <a:effectLst/>
              <a:latin typeface="Times New Roman" panose="02020603050405020304" pitchFamily="18" charset="0"/>
              <a:cs typeface="Times New Roman" panose="02020603050405020304" pitchFamily="18" charset="0"/>
              <a:sym typeface="+mn-ea"/>
            </a:endParaRPr>
          </a:p>
          <a:p>
            <a:pPr marL="457200" lvl="0" indent="-457200" algn="just" eaLnBrk="0" fontAlgn="base" hangingPunct="0">
              <a:lnSpc>
                <a:spcPct val="150000"/>
              </a:lnSpc>
              <a:spcBef>
                <a:spcPct val="0"/>
              </a:spcBef>
              <a:spcAft>
                <a:spcPct val="0"/>
              </a:spcAft>
              <a:buFont typeface="Wingdings" panose="05000000000000000000" charset="0"/>
              <a:buChar char="Ø"/>
            </a:pPr>
            <a:r>
              <a:rPr lang="en-US" altLang="en-US" sz="2000" dirty="0" smtClean="0">
                <a:ln>
                  <a:noFill/>
                </a:ln>
                <a:solidFill>
                  <a:srgbClr val="111111"/>
                </a:solidFill>
                <a:effectLst/>
                <a:latin typeface="Times New Roman" panose="02020603050405020304" pitchFamily="18" charset="0"/>
                <a:cs typeface="Times New Roman" panose="02020603050405020304" pitchFamily="18" charset="0"/>
                <a:sym typeface="+mn-ea"/>
              </a:rPr>
              <a:t>The force that holds atoms together is referred to as a </a:t>
            </a:r>
            <a:r>
              <a:rPr lang="en-US" altLang="en-US" sz="2000" b="1" dirty="0" smtClean="0">
                <a:ln>
                  <a:noFill/>
                </a:ln>
                <a:solidFill>
                  <a:srgbClr val="312DE8"/>
                </a:solidFill>
                <a:effectLst/>
                <a:latin typeface="Times New Roman" panose="02020603050405020304" pitchFamily="18" charset="0"/>
                <a:cs typeface="Times New Roman" panose="02020603050405020304" pitchFamily="18" charset="0"/>
                <a:sym typeface="+mn-ea"/>
              </a:rPr>
              <a:t>chemical bond</a:t>
            </a:r>
            <a:r>
              <a:rPr lang="en-US" altLang="en-US" sz="2000" dirty="0" smtClean="0">
                <a:ln>
                  <a:noFill/>
                </a:ln>
                <a:solidFill>
                  <a:srgbClr val="312DE8"/>
                </a:solidFill>
                <a:effectLst/>
                <a:latin typeface="Times New Roman" panose="02020603050405020304" pitchFamily="18" charset="0"/>
                <a:cs typeface="Times New Roman" panose="02020603050405020304" pitchFamily="18" charset="0"/>
                <a:sym typeface="+mn-ea"/>
              </a:rPr>
              <a:t>.</a:t>
            </a:r>
            <a:endParaRPr lang="en-US" altLang="en-US" sz="2000" dirty="0" smtClean="0">
              <a:ln>
                <a:noFill/>
              </a:ln>
              <a:solidFill>
                <a:srgbClr val="111111"/>
              </a:solidFill>
              <a:effectLst/>
              <a:latin typeface="Times New Roman" panose="02020603050405020304" pitchFamily="18" charset="0"/>
              <a:cs typeface="Times New Roman" panose="02020603050405020304" pitchFamily="18" charset="0"/>
              <a:sym typeface="+mn-ea"/>
            </a:endParaRPr>
          </a:p>
          <a:p>
            <a:pPr marL="457200" lvl="0" indent="-457200" algn="just" eaLnBrk="0" fontAlgn="base" hangingPunct="0">
              <a:lnSpc>
                <a:spcPct val="150000"/>
              </a:lnSpc>
              <a:spcBef>
                <a:spcPct val="0"/>
              </a:spcBef>
              <a:spcAft>
                <a:spcPct val="0"/>
              </a:spcAft>
              <a:buFont typeface="Wingdings" panose="05000000000000000000" charset="0"/>
              <a:buChar char="Ø"/>
            </a:pPr>
            <a:r>
              <a:rPr kumimoji="0" lang="en-US" altLang="en-US" sz="20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T</a:t>
            </a:r>
            <a:r>
              <a:rPr lang="en-IN" sz="2000" dirty="0" smtClean="0">
                <a:latin typeface="Times New Roman" panose="02020603050405020304" pitchFamily="18" charset="0"/>
                <a:cs typeface="Times New Roman" panose="02020603050405020304" pitchFamily="18" charset="0"/>
                <a:sym typeface="+mn-ea"/>
              </a:rPr>
              <a:t>he different types of bonds are</a:t>
            </a:r>
            <a:endParaRPr lang="en-IN" sz="2000" dirty="0" smtClean="0">
              <a:latin typeface="Times New Roman" panose="02020603050405020304" pitchFamily="18" charset="0"/>
              <a:cs typeface="Times New Roman" panose="02020603050405020304" pitchFamily="18" charset="0"/>
            </a:endParaRPr>
          </a:p>
          <a:p>
            <a:pPr marL="1082675" lvl="0" indent="-514350">
              <a:lnSpc>
                <a:spcPct val="150000"/>
              </a:lnSpc>
              <a:spcBef>
                <a:spcPct val="0"/>
              </a:spcBef>
              <a:spcAft>
                <a:spcPct val="0"/>
              </a:spcAft>
              <a:buFont typeface="+mj-lt"/>
              <a:buAutoNum type="arabicParenR"/>
            </a:pPr>
            <a:r>
              <a:rPr lang="en-IN" sz="2000" b="1" dirty="0" smtClean="0">
                <a:solidFill>
                  <a:srgbClr val="C00000"/>
                </a:solidFill>
                <a:latin typeface="Times New Roman" panose="02020603050405020304" pitchFamily="18" charset="0"/>
                <a:cs typeface="Times New Roman" panose="02020603050405020304" pitchFamily="18" charset="0"/>
                <a:sym typeface="+mn-ea"/>
              </a:rPr>
              <a:t>Covalent Bond</a:t>
            </a:r>
            <a:r>
              <a:rPr lang="en-US" altLang="en-IN" sz="2000" b="1" dirty="0" smtClean="0">
                <a:solidFill>
                  <a:srgbClr val="C00000"/>
                </a:solidFill>
                <a:latin typeface="Times New Roman" panose="02020603050405020304" pitchFamily="18" charset="0"/>
                <a:cs typeface="Times New Roman" panose="02020603050405020304" pitchFamily="18" charset="0"/>
                <a:sym typeface="+mn-ea"/>
              </a:rPr>
              <a:t>s</a:t>
            </a:r>
            <a:endParaRPr lang="en-US" altLang="en-IN" sz="2000" b="1" dirty="0" smtClean="0">
              <a:solidFill>
                <a:srgbClr val="C00000"/>
              </a:solidFill>
              <a:latin typeface="Times New Roman" panose="02020603050405020304" pitchFamily="18" charset="0"/>
              <a:cs typeface="Times New Roman" panose="02020603050405020304" pitchFamily="18" charset="0"/>
              <a:sym typeface="+mn-ea"/>
            </a:endParaRPr>
          </a:p>
          <a:p>
            <a:pPr marL="1082675" lvl="0" indent="-514350">
              <a:lnSpc>
                <a:spcPct val="150000"/>
              </a:lnSpc>
              <a:spcBef>
                <a:spcPct val="0"/>
              </a:spcBef>
              <a:spcAft>
                <a:spcPct val="0"/>
              </a:spcAft>
              <a:buFont typeface="+mj-lt"/>
              <a:buAutoNum type="arabicParenR"/>
            </a:pPr>
            <a:r>
              <a:rPr lang="en-IN" sz="2000" b="1" dirty="0" smtClean="0">
                <a:solidFill>
                  <a:srgbClr val="C00000"/>
                </a:solidFill>
                <a:latin typeface="Times New Roman" panose="02020603050405020304" pitchFamily="18" charset="0"/>
                <a:cs typeface="Times New Roman" panose="02020603050405020304" pitchFamily="18" charset="0"/>
                <a:sym typeface="+mn-ea"/>
              </a:rPr>
              <a:t>Non-Covalent bond</a:t>
            </a:r>
            <a:r>
              <a:rPr lang="en-US" altLang="en-IN" sz="2000" b="1" dirty="0" smtClean="0">
                <a:solidFill>
                  <a:srgbClr val="C00000"/>
                </a:solidFill>
                <a:latin typeface="Times New Roman" panose="02020603050405020304" pitchFamily="18" charset="0"/>
                <a:cs typeface="Times New Roman" panose="02020603050405020304" pitchFamily="18" charset="0"/>
                <a:sym typeface="+mn-ea"/>
              </a:rPr>
              <a:t>s</a:t>
            </a:r>
            <a:endParaRPr lang="en-IN" sz="2000" dirty="0" smtClean="0">
              <a:latin typeface="Times New Roman" panose="02020603050405020304" pitchFamily="18" charset="0"/>
              <a:cs typeface="Times New Roman" panose="02020603050405020304" pitchFamily="18" charset="0"/>
              <a:sym typeface="+mn-ea"/>
            </a:endParaRPr>
          </a:p>
          <a:p>
            <a:pPr marL="1565910" lvl="0" indent="-494665">
              <a:lnSpc>
                <a:spcPct val="150000"/>
              </a:lnSpc>
              <a:spcBef>
                <a:spcPct val="0"/>
              </a:spcBef>
              <a:spcAft>
                <a:spcPct val="0"/>
              </a:spcAft>
              <a:buFont typeface="+mj-lt"/>
              <a:buAutoNum type="alphaLcParenR"/>
            </a:pPr>
            <a:r>
              <a:rPr lang="en-US" sz="2000" b="1" dirty="0">
                <a:solidFill>
                  <a:srgbClr val="7030A0"/>
                </a:solidFill>
                <a:latin typeface="Times New Roman" panose="02020603050405020304" pitchFamily="18" charset="0"/>
                <a:cs typeface="Times New Roman" panose="02020603050405020304" pitchFamily="18" charset="0"/>
              </a:rPr>
              <a:t>Ionic bonds</a:t>
            </a:r>
            <a:endParaRPr lang="en-US" sz="2000" b="1" dirty="0">
              <a:solidFill>
                <a:srgbClr val="7030A0"/>
              </a:solidFill>
              <a:latin typeface="Times New Roman" panose="02020603050405020304" pitchFamily="18" charset="0"/>
              <a:cs typeface="Times New Roman" panose="02020603050405020304" pitchFamily="18" charset="0"/>
            </a:endParaRPr>
          </a:p>
          <a:p>
            <a:pPr marL="1565910" lvl="0" indent="-494665">
              <a:lnSpc>
                <a:spcPct val="150000"/>
              </a:lnSpc>
              <a:spcBef>
                <a:spcPct val="0"/>
              </a:spcBef>
              <a:spcAft>
                <a:spcPct val="0"/>
              </a:spcAft>
              <a:buFont typeface="+mj-lt"/>
              <a:buAutoNum type="alphaLcParenR"/>
            </a:pPr>
            <a:r>
              <a:rPr lang="en-US" sz="2000" b="1" dirty="0">
                <a:solidFill>
                  <a:srgbClr val="7030A0"/>
                </a:solidFill>
                <a:latin typeface="Times New Roman" panose="02020603050405020304" pitchFamily="18" charset="0"/>
                <a:cs typeface="Times New Roman" panose="02020603050405020304" pitchFamily="18" charset="0"/>
              </a:rPr>
              <a:t>Hydrogen bonds</a:t>
            </a:r>
            <a:endParaRPr lang="en-US" sz="2000" b="1" dirty="0">
              <a:solidFill>
                <a:srgbClr val="7030A0"/>
              </a:solidFill>
              <a:latin typeface="Times New Roman" panose="02020603050405020304" pitchFamily="18" charset="0"/>
              <a:cs typeface="Times New Roman" panose="02020603050405020304" pitchFamily="18" charset="0"/>
            </a:endParaRPr>
          </a:p>
          <a:p>
            <a:pPr marL="1565910" lvl="0" indent="-494665">
              <a:lnSpc>
                <a:spcPct val="150000"/>
              </a:lnSpc>
              <a:spcBef>
                <a:spcPct val="0"/>
              </a:spcBef>
              <a:spcAft>
                <a:spcPct val="0"/>
              </a:spcAft>
              <a:buFont typeface="+mj-lt"/>
              <a:buAutoNum type="alphaLcParenR"/>
            </a:pPr>
            <a:r>
              <a:rPr lang="en-US" sz="2000" b="1" dirty="0">
                <a:solidFill>
                  <a:srgbClr val="7030A0"/>
                </a:solidFill>
                <a:latin typeface="Times New Roman" panose="02020603050405020304" pitchFamily="18" charset="0"/>
                <a:cs typeface="Times New Roman" panose="02020603050405020304" pitchFamily="18" charset="0"/>
              </a:rPr>
              <a:t>Hydrophobic interactions</a:t>
            </a:r>
            <a:endParaRPr lang="en-US" sz="2000" b="1" dirty="0">
              <a:solidFill>
                <a:srgbClr val="7030A0"/>
              </a:solidFill>
              <a:latin typeface="Times New Roman" panose="02020603050405020304" pitchFamily="18" charset="0"/>
              <a:cs typeface="Times New Roman" panose="02020603050405020304" pitchFamily="18" charset="0"/>
            </a:endParaRPr>
          </a:p>
          <a:p>
            <a:pPr marL="1565910" lvl="0" indent="-494665">
              <a:lnSpc>
                <a:spcPct val="150000"/>
              </a:lnSpc>
              <a:spcBef>
                <a:spcPct val="0"/>
              </a:spcBef>
              <a:spcAft>
                <a:spcPct val="0"/>
              </a:spcAft>
              <a:buFont typeface="+mj-lt"/>
              <a:buAutoNum type="alphaLcParenR"/>
            </a:pPr>
            <a:r>
              <a:rPr lang="en-US" sz="2000" b="1" dirty="0">
                <a:solidFill>
                  <a:srgbClr val="7030A0"/>
                </a:solidFill>
                <a:latin typeface="Times New Roman" panose="02020603050405020304" pitchFamily="18" charset="0"/>
                <a:cs typeface="Times New Roman" panose="02020603050405020304" pitchFamily="18" charset="0"/>
              </a:rPr>
              <a:t>van der Waals attraction</a:t>
            </a:r>
            <a:r>
              <a:rPr lang="en-US" sz="2000" b="1" dirty="0">
                <a:latin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p:txBody>
      </p:sp>
      <p:pic>
        <p:nvPicPr>
          <p:cNvPr id="2" name="Content Placeholder 1"/>
          <p:cNvPicPr>
            <a:picLocks noChangeAspect="1"/>
          </p:cNvPicPr>
          <p:nvPr>
            <p:ph sz="half" idx="1"/>
          </p:nvPr>
        </p:nvPicPr>
        <p:blipFill>
          <a:blip r:embed="rId1"/>
          <a:stretch>
            <a:fillRect/>
          </a:stretch>
        </p:blipFill>
        <p:spPr>
          <a:xfrm>
            <a:off x="5097145" y="3875405"/>
            <a:ext cx="6908165" cy="631825"/>
          </a:xfrm>
          <a:prstGeom prst="rect">
            <a:avLst/>
          </a:prstGeom>
        </p:spPr>
      </p:pic>
      <p:pic>
        <p:nvPicPr>
          <p:cNvPr id="3" name="Content Placeholder 2"/>
          <p:cNvPicPr>
            <a:picLocks noChangeAspect="1"/>
          </p:cNvPicPr>
          <p:nvPr>
            <p:ph sz="half" idx="2"/>
          </p:nvPr>
        </p:nvPicPr>
        <p:blipFill>
          <a:blip r:embed="rId2"/>
          <a:srcRect l="1731" t="4251" r="1731" b="7288"/>
          <a:stretch>
            <a:fillRect/>
          </a:stretch>
        </p:blipFill>
        <p:spPr>
          <a:xfrm>
            <a:off x="8035925" y="4436110"/>
            <a:ext cx="3465195" cy="226250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2278380" y="194310"/>
            <a:ext cx="7423785" cy="646938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95" name="TextBox 3"/>
          <p:cNvSpPr txBox="1"/>
          <p:nvPr/>
        </p:nvSpPr>
        <p:spPr>
          <a:xfrm>
            <a:off x="590" y="272130"/>
            <a:ext cx="12192000" cy="70675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ctr"/>
            <a:r>
              <a:rPr lang="en-US" sz="4000" b="1" dirty="0" smtClean="0">
                <a:solidFill>
                  <a:srgbClr val="312DE8"/>
                </a:solidFill>
                <a:latin typeface="Cambria" panose="02040503050406030204" charset="0"/>
                <a:cs typeface="Cambria" panose="02040503050406030204" charset="0"/>
              </a:rPr>
              <a:t>COVALENT BONDS</a:t>
            </a:r>
            <a:endParaRPr lang="en-US" sz="4000" b="1" dirty="0" smtClean="0">
              <a:solidFill>
                <a:srgbClr val="312DE8"/>
              </a:solidFill>
              <a:latin typeface="Cambria" panose="02040503050406030204" charset="0"/>
              <a:cs typeface="Cambria" panose="02040503050406030204" charset="0"/>
            </a:endParaRPr>
          </a:p>
        </p:txBody>
      </p:sp>
      <p:sp>
        <p:nvSpPr>
          <p:cNvPr id="1048596" name="Rectangle 1"/>
          <p:cNvSpPr>
            <a:spLocks noChangeArrowheads="1"/>
          </p:cNvSpPr>
          <p:nvPr/>
        </p:nvSpPr>
        <p:spPr bwMode="auto">
          <a:xfrm>
            <a:off x="365760" y="979488"/>
            <a:ext cx="11436350" cy="5570855"/>
          </a:xfrm>
          <a:prstGeom prst="rect">
            <a:avLst/>
          </a:prstGeom>
          <a:solidFill>
            <a:srgbClr val="FFFFFF"/>
          </a:solidFill>
          <a:ln>
            <a:noFill/>
          </a:ln>
          <a:effec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630555" marR="0" lvl="0" indent="-342265" algn="just" defTabSz="914400" rtl="0" eaLnBrk="0" fontAlgn="base" latinLnBrk="0" hangingPunct="0">
              <a:lnSpc>
                <a:spcPct val="150000"/>
              </a:lnSpc>
              <a:spcBef>
                <a:spcPct val="0"/>
              </a:spcBef>
              <a:spcAft>
                <a:spcPct val="0"/>
              </a:spcAft>
              <a:buClrTx/>
              <a:buSzTx/>
              <a:buFontTx/>
              <a:buChar char="•"/>
            </a:pPr>
            <a:r>
              <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Covalent bonding occurs between </a:t>
            </a:r>
            <a:r>
              <a:rPr kumimoji="0" lang="en-US" altLang="en-US" sz="2200" b="1" i="0" u="none" strike="noStrike" cap="none" normalizeH="0" baseline="0" dirty="0" smtClean="0">
                <a:ln>
                  <a:noFill/>
                </a:ln>
                <a:solidFill>
                  <a:srgbClr val="C00000"/>
                </a:solidFill>
                <a:effectLst/>
                <a:latin typeface="Times New Roman" panose="02020603050405020304" pitchFamily="18" charset="0"/>
                <a:cs typeface="Times New Roman" panose="02020603050405020304" pitchFamily="18" charset="0"/>
              </a:rPr>
              <a:t>two non-metals</a:t>
            </a:r>
            <a:endPar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630555" marR="0" lvl="0" indent="-342265" algn="just" defTabSz="914400" rtl="0" eaLnBrk="0" fontAlgn="base" latinLnBrk="0" hangingPunct="0">
              <a:lnSpc>
                <a:spcPct val="150000"/>
              </a:lnSpc>
              <a:spcBef>
                <a:spcPct val="0"/>
              </a:spcBef>
              <a:spcAft>
                <a:spcPct val="0"/>
              </a:spcAft>
              <a:buClrTx/>
              <a:buSzTx/>
              <a:buFontTx/>
              <a:buChar char="•"/>
            </a:pPr>
            <a:r>
              <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Because both atoms have a </a:t>
            </a:r>
            <a:r>
              <a:rPr kumimoji="0" lang="en-US" altLang="en-US" sz="2200" b="1" i="0" u="none" strike="noStrike" cap="none" normalizeH="0" baseline="0" dirty="0" smtClean="0">
                <a:ln>
                  <a:noFill/>
                </a:ln>
                <a:solidFill>
                  <a:srgbClr val="312DE8"/>
                </a:solidFill>
                <a:effectLst/>
                <a:latin typeface="Times New Roman" panose="02020603050405020304" pitchFamily="18" charset="0"/>
                <a:cs typeface="Times New Roman" panose="02020603050405020304" pitchFamily="18" charset="0"/>
              </a:rPr>
              <a:t>large number of electrons in their outer shell</a:t>
            </a:r>
            <a:r>
              <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it is </a:t>
            </a:r>
            <a:r>
              <a:rPr kumimoji="0" lang="en-US" altLang="en-US" sz="2200" b="1" i="0" u="none" strike="noStrike" cap="none" normalizeH="0" baseline="0" dirty="0" smtClean="0">
                <a:ln>
                  <a:noFill/>
                </a:ln>
                <a:solidFill>
                  <a:srgbClr val="312DE8"/>
                </a:solidFill>
                <a:effectLst/>
                <a:latin typeface="Times New Roman" panose="02020603050405020304" pitchFamily="18" charset="0"/>
                <a:cs typeface="Times New Roman" panose="02020603050405020304" pitchFamily="18" charset="0"/>
              </a:rPr>
              <a:t>not feasible to lose or gain</a:t>
            </a:r>
            <a:r>
              <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so many and so they share.</a:t>
            </a:r>
            <a:endPar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630555" marR="0" lvl="0" indent="-342265" algn="just" defTabSz="914400" rtl="0" eaLnBrk="0" fontAlgn="base" latinLnBrk="0" hangingPunct="0">
              <a:lnSpc>
                <a:spcPct val="150000"/>
              </a:lnSpc>
              <a:spcBef>
                <a:spcPct val="0"/>
              </a:spcBef>
              <a:spcAft>
                <a:spcPct val="0"/>
              </a:spcAft>
              <a:buClrTx/>
              <a:buSzTx/>
              <a:buFontTx/>
              <a:buChar char="•"/>
            </a:pPr>
            <a:r>
              <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The number of covalent bonds able to be formed reflects the number of missing electrons from the outer shell (e.g. carbon needs four electrons and so can form four covalent bonds)</a:t>
            </a:r>
            <a:endPar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630555" marR="0" lvl="0" indent="-342265" algn="just" defTabSz="914400" rtl="0" eaLnBrk="0" fontAlgn="base" latinLnBrk="0" hangingPunct="0">
              <a:lnSpc>
                <a:spcPct val="150000"/>
              </a:lnSpc>
              <a:spcBef>
                <a:spcPct val="0"/>
              </a:spcBef>
              <a:spcAft>
                <a:spcPct val="0"/>
              </a:spcAft>
              <a:buClrTx/>
              <a:buSzTx/>
              <a:buFontTx/>
              <a:buChar char="•"/>
            </a:pPr>
            <a:r>
              <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Covalent bonds are of two types - </a:t>
            </a:r>
            <a:r>
              <a:rPr kumimoji="0" lang="en-US" altLang="en-US" sz="2200" b="1" i="0" u="none" strike="noStrike" cap="none" normalizeH="0" baseline="0" dirty="0" smtClean="0">
                <a:ln>
                  <a:noFill/>
                </a:ln>
                <a:solidFill>
                  <a:srgbClr val="C00000"/>
                </a:solidFill>
                <a:effectLst/>
                <a:latin typeface="Times New Roman" panose="02020603050405020304" pitchFamily="18" charset="0"/>
                <a:cs typeface="Times New Roman" panose="02020603050405020304" pitchFamily="18" charset="0"/>
              </a:rPr>
              <a:t>polar and nonpolar covalent bonds</a:t>
            </a:r>
            <a:r>
              <a:rPr kumimoji="0" lang="en-US" altLang="en-US" sz="2200" b="0" i="0" u="none" strike="noStrike" cap="none" normalizeH="0" baseline="0" dirty="0" smtClean="0">
                <a:ln>
                  <a:noFill/>
                </a:ln>
                <a:solidFill>
                  <a:srgbClr val="C00000"/>
                </a:solidFill>
                <a:effectLst/>
                <a:latin typeface="Times New Roman" panose="02020603050405020304" pitchFamily="18" charset="0"/>
                <a:cs typeface="Times New Roman" panose="02020603050405020304" pitchFamily="18" charset="0"/>
              </a:rPr>
              <a:t>.</a:t>
            </a:r>
            <a:r>
              <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a:t>
            </a:r>
            <a:endPar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630555" marR="0" lvl="0" indent="-342265" algn="just" defTabSz="914400" rtl="0" eaLnBrk="0" fontAlgn="base" latinLnBrk="0" hangingPunct="0">
              <a:lnSpc>
                <a:spcPct val="150000"/>
              </a:lnSpc>
              <a:spcBef>
                <a:spcPct val="0"/>
              </a:spcBef>
              <a:spcAft>
                <a:spcPct val="0"/>
              </a:spcAft>
              <a:buClrTx/>
              <a:buSzTx/>
              <a:buFontTx/>
              <a:buChar char="•"/>
            </a:pPr>
            <a:r>
              <a:rPr kumimoji="0" lang="en-US" altLang="en-US" sz="22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Polar covalent bonds occurs in between atoms with different electronegativities while nonpolar occurs between atoms with same </a:t>
            </a:r>
            <a:r>
              <a:rPr lang="en-US" altLang="en-US" sz="2200" dirty="0" smtClean="0">
                <a:ln>
                  <a:noFill/>
                </a:ln>
                <a:solidFill>
                  <a:srgbClr val="111111"/>
                </a:solidFill>
                <a:effectLst/>
                <a:latin typeface="Times New Roman" panose="02020603050405020304" pitchFamily="18" charset="0"/>
                <a:cs typeface="Times New Roman" panose="02020603050405020304" pitchFamily="18" charset="0"/>
                <a:sym typeface="+mn-ea"/>
              </a:rPr>
              <a:t>electronegativities.</a:t>
            </a:r>
            <a:endPar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630555" marR="0" lvl="0" indent="-342265" algn="just"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288290" marR="0" lvl="0" indent="0" algn="just" defTabSz="914400" rtl="0" eaLnBrk="0" fontAlgn="base" latinLnBrk="0" hangingPunct="0">
              <a:lnSpc>
                <a:spcPct val="100000"/>
              </a:lnSpc>
              <a:spcBef>
                <a:spcPct val="0"/>
              </a:spcBef>
              <a:spcAft>
                <a:spcPct val="0"/>
              </a:spcAft>
              <a:buClrTx/>
              <a:buSzTx/>
              <a:buFontTx/>
              <a:buNone/>
            </a:pPr>
            <a:br>
              <a:rPr kumimoji="0" lang="en-US" altLang="en-US" sz="1200" b="0" i="0" u="none" strike="noStrike" cap="none" normalizeH="0" baseline="0" dirty="0" smtClean="0">
                <a:ln>
                  <a:noFill/>
                </a:ln>
                <a:solidFill>
                  <a:srgbClr val="111111"/>
                </a:solidFill>
                <a:effectLst/>
                <a:latin typeface="Arial" panose="020B0604020202020204" pitchFamily="34" charset="0"/>
                <a:cs typeface="Arial" panose="020B0604020202020204" pitchFamily="34" charset="0"/>
              </a:rPr>
            </a:b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smtClean="0">
                <a:ln>
                  <a:noFill/>
                </a:ln>
                <a:solidFill>
                  <a:srgbClr val="111111"/>
                </a:solidFill>
                <a:effectLst/>
                <a:latin typeface="MS PGothic" panose="020B0600070205080204" charset="-128"/>
                <a:ea typeface="MS PGothic" panose="020B0600070205080204" charset="-128"/>
              </a:rPr>
              <a:t>                                                                                                                                                                                                                                                                </a:t>
            </a:r>
            <a:endParaRPr kumimoji="0" lang="en-US" altLang="en-US" b="0" i="0" u="none" strike="noStrike" cap="none" normalizeH="0" baseline="0" dirty="0" smtClean="0">
              <a:ln>
                <a:noFill/>
              </a:ln>
              <a:solidFill>
                <a:srgbClr val="111111"/>
              </a:solidFill>
              <a:effectLst/>
              <a:latin typeface="MS PGothic" panose="020B0600070205080204" charset="-128"/>
              <a:ea typeface="MS PGothic" panose="020B0600070205080204" charset="-128"/>
            </a:endParaRPr>
          </a:p>
        </p:txBody>
      </p:sp>
      <p:pic>
        <p:nvPicPr>
          <p:cNvPr id="2097155" name="Picture 2" descr="covalent bond"/>
          <p:cNvPicPr>
            <a:picLocks noChangeAspect="1" noChangeArrowheads="1"/>
          </p:cNvPicPr>
          <p:nvPr/>
        </p:nvPicPr>
        <p:blipFill>
          <a:blip r:embed="rId1"/>
          <a:srcRect/>
          <a:stretch>
            <a:fillRect/>
          </a:stretch>
        </p:blipFill>
        <p:spPr bwMode="auto">
          <a:xfrm>
            <a:off x="1228725" y="5109210"/>
            <a:ext cx="5657215" cy="1616075"/>
          </a:xfrm>
          <a:prstGeom prst="rect">
            <a:avLst/>
          </a:prstGeom>
          <a:noFill/>
        </p:spPr>
      </p:pic>
      <p:pic>
        <p:nvPicPr>
          <p:cNvPr id="2097156" name="Picture 4" descr="Image result for formation of hydrogen gas"/>
          <p:cNvPicPr>
            <a:picLocks noChangeAspect="1" noChangeArrowheads="1"/>
          </p:cNvPicPr>
          <p:nvPr/>
        </p:nvPicPr>
        <p:blipFill>
          <a:blip r:embed="rId2"/>
          <a:srcRect/>
          <a:stretch>
            <a:fillRect/>
          </a:stretch>
        </p:blipFill>
        <p:spPr bwMode="auto">
          <a:xfrm>
            <a:off x="7901305" y="4940300"/>
            <a:ext cx="3494405" cy="1788160"/>
          </a:xfrm>
          <a:prstGeom prst="rect">
            <a:avLst/>
          </a:prstGeom>
          <a:noFill/>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593" name="Rectangle 1"/>
          <p:cNvSpPr>
            <a:spLocks noChangeArrowheads="1"/>
          </p:cNvSpPr>
          <p:nvPr/>
        </p:nvSpPr>
        <p:spPr bwMode="auto">
          <a:xfrm>
            <a:off x="736600" y="656590"/>
            <a:ext cx="10683240" cy="6094095"/>
          </a:xfrm>
          <a:prstGeom prst="rect">
            <a:avLst/>
          </a:prstGeom>
          <a:solidFill>
            <a:srgbClr val="FFFFFF"/>
          </a:solidFill>
          <a:ln>
            <a:noFill/>
          </a:ln>
          <a:effec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803275" marR="0" lvl="0" indent="-257175" algn="just" defTabSz="914400" rtl="0" eaLnBrk="0" fontAlgn="base" latinLnBrk="0" hangingPunct="0">
              <a:lnSpc>
                <a:spcPct val="100000"/>
              </a:lnSpc>
              <a:spcBef>
                <a:spcPct val="0"/>
              </a:spcBef>
              <a:spcAft>
                <a:spcPct val="0"/>
              </a:spcAft>
              <a:buClrTx/>
              <a:buSzTx/>
              <a:buFontTx/>
              <a:buChar char="•"/>
            </a:pPr>
            <a:endPar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546100" marR="0" lvl="0" indent="0" algn="just"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803275" marR="0" lvl="0" indent="-257175" algn="just"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Ionic bonding occurs between a </a:t>
            </a:r>
            <a:r>
              <a:rPr kumimoji="0" lang="en-US" altLang="en-US" sz="2400" b="1" i="0" u="none" strike="noStrike" cap="none" normalizeH="0" baseline="0" dirty="0" smtClean="0">
                <a:ln>
                  <a:noFill/>
                </a:ln>
                <a:solidFill>
                  <a:srgbClr val="C00000"/>
                </a:solidFill>
                <a:effectLst/>
                <a:latin typeface="Times New Roman" panose="02020603050405020304" pitchFamily="18" charset="0"/>
                <a:cs typeface="Times New Roman" panose="02020603050405020304" pitchFamily="18" charset="0"/>
              </a:rPr>
              <a:t>metal</a:t>
            </a: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and a </a:t>
            </a:r>
            <a:r>
              <a:rPr kumimoji="0" lang="en-US" altLang="en-US" sz="2400" b="1" i="0" u="none" strike="noStrike" cap="none" normalizeH="0" baseline="0" dirty="0" smtClean="0">
                <a:ln>
                  <a:noFill/>
                </a:ln>
                <a:solidFill>
                  <a:srgbClr val="C00000"/>
                </a:solidFill>
                <a:effectLst/>
                <a:latin typeface="Times New Roman" panose="02020603050405020304" pitchFamily="18" charset="0"/>
                <a:cs typeface="Times New Roman" panose="02020603050405020304" pitchFamily="18" charset="0"/>
              </a:rPr>
              <a:t>non-metal</a:t>
            </a:r>
            <a:endPar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803275" marR="0" lvl="0" indent="-257175" algn="just"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The metal has a nearly empty outer shell and so loses electrons to form a positively charged cation</a:t>
            </a:r>
            <a:endPar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803275" marR="0" lvl="0" indent="-257175" algn="just"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The non-metal has a nearly full outer shell and so gains electrons to form a negatively charged anion</a:t>
            </a:r>
            <a:endPar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803275" marR="0" lvl="0" indent="-257175" algn="just" defTabSz="914400" rtl="0" eaLnBrk="0" fontAlgn="base" latinLnBrk="0" hangingPunct="0">
              <a:lnSpc>
                <a:spcPct val="100000"/>
              </a:lnSpc>
              <a:spcBef>
                <a:spcPct val="0"/>
              </a:spcBef>
              <a:spcAft>
                <a:spcPct val="0"/>
              </a:spcAft>
              <a:buClrTx/>
              <a:buSzTx/>
              <a:buFontTx/>
              <a:buChar char="•"/>
            </a:pP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The resulting charge of these two ions creates a strong electrostatic attraction between them - an ionic bond</a:t>
            </a:r>
            <a:endPar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200" b="0" i="0" u="none" strike="noStrike" cap="none" normalizeH="0" baseline="0" dirty="0" smtClean="0">
                <a:ln>
                  <a:noFill/>
                </a:ln>
                <a:solidFill>
                  <a:srgbClr val="111111"/>
                </a:solidFill>
                <a:effectLst/>
                <a:latin typeface="Arial" panose="020B0604020202020204" pitchFamily="34" charset="0"/>
                <a:cs typeface="Arial" panose="020B0604020202020204" pitchFamily="34" charset="0"/>
              </a:rPr>
            </a:b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900" b="0" i="0" u="none" strike="noStrike" cap="none" normalizeH="0" baseline="0" dirty="0" smtClean="0">
                <a:ln>
                  <a:noFill/>
                </a:ln>
                <a:solidFill>
                  <a:srgbClr val="111111"/>
                </a:solidFill>
                <a:effectLst/>
                <a:latin typeface="Georgia" panose="02040502050405020303" pitchFamily="18" charset="0"/>
              </a:rPr>
              <a:t>  </a:t>
            </a:r>
            <a:r>
              <a:rPr kumimoji="0" lang="en-US" altLang="en-US" sz="11600" b="0" i="0" u="none" strike="noStrike" cap="none" normalizeH="0" baseline="0" dirty="0" smtClean="0">
                <a:ln>
                  <a:noFill/>
                </a:ln>
                <a:solidFill>
                  <a:srgbClr val="111111"/>
                </a:solidFill>
                <a:effectLst/>
                <a:latin typeface="Georgia" panose="02040502050405020303" pitchFamily="18" charset="0"/>
              </a:rPr>
              <a:t> </a:t>
            </a:r>
            <a:r>
              <a:rPr kumimoji="0" lang="en-US" altLang="en-US" sz="900" b="0" i="0" u="none" strike="noStrike" cap="none" normalizeH="0" baseline="0" dirty="0" smtClean="0">
                <a:ln>
                  <a:noFill/>
                </a:ln>
                <a:solidFill>
                  <a:srgbClr val="111111"/>
                </a:solidFill>
                <a:effectLst/>
                <a:latin typeface="Georgia" panose="02040502050405020303" pitchFamily="18" charset="0"/>
              </a:rPr>
              <a:t>                                                                                                                                                                                                                                                             </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200" b="1" i="0" u="none" strike="noStrike" cap="none" normalizeH="0" baseline="0" dirty="0" smtClean="0">
                <a:ln>
                  <a:noFill/>
                </a:ln>
                <a:solidFill>
                  <a:srgbClr val="111111"/>
                </a:solidFill>
                <a:effectLst/>
                <a:latin typeface="Arial" panose="020B0604020202020204" pitchFamily="34" charset="0"/>
                <a:cs typeface="Arial" panose="020B0604020202020204" pitchFamily="34" charset="0"/>
              </a:rPr>
            </a:br>
            <a:endParaRPr kumimoji="0" lang="en-US" altLang="en-US" sz="800" b="0" i="0" u="none" strike="noStrike" cap="none" normalizeH="0" baseline="0" dirty="0" smtClean="0">
              <a:ln>
                <a:noFill/>
              </a:ln>
              <a:solidFill>
                <a:schemeClr val="tx1"/>
              </a:solidFill>
              <a:effectLst/>
            </a:endParaRPr>
          </a:p>
        </p:txBody>
      </p:sp>
      <p:pic>
        <p:nvPicPr>
          <p:cNvPr id="2097154" name="Picture 2" descr="ionic bond"/>
          <p:cNvPicPr>
            <a:picLocks noChangeAspect="1" noChangeArrowheads="1"/>
          </p:cNvPicPr>
          <p:nvPr/>
        </p:nvPicPr>
        <p:blipFill>
          <a:blip r:embed="rId1"/>
          <a:srcRect/>
          <a:stretch>
            <a:fillRect/>
          </a:stretch>
        </p:blipFill>
        <p:spPr bwMode="auto">
          <a:xfrm>
            <a:off x="2555240" y="4662805"/>
            <a:ext cx="6877050" cy="1847850"/>
          </a:xfrm>
          <a:prstGeom prst="rect">
            <a:avLst/>
          </a:prstGeom>
          <a:noFill/>
        </p:spPr>
      </p:pic>
      <p:sp>
        <p:nvSpPr>
          <p:cNvPr id="1048594" name="TextBox 5"/>
          <p:cNvSpPr txBox="1"/>
          <p:nvPr/>
        </p:nvSpPr>
        <p:spPr>
          <a:xfrm>
            <a:off x="736600" y="964565"/>
            <a:ext cx="3721100" cy="46037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sz="2400" b="1" dirty="0" smtClean="0">
                <a:solidFill>
                  <a:srgbClr val="C00000"/>
                </a:solidFill>
                <a:uFillTx/>
                <a:latin typeface="Cambria" panose="02040503050406030204" charset="0"/>
                <a:cs typeface="Cambria" panose="02040503050406030204" charset="0"/>
              </a:rPr>
              <a:t>a) Ionic bonds</a:t>
            </a:r>
            <a:endParaRPr lang="en-US" sz="2400" b="1" dirty="0" smtClean="0">
              <a:solidFill>
                <a:srgbClr val="C00000"/>
              </a:solidFill>
              <a:uFillTx/>
              <a:latin typeface="Cambria" panose="02040503050406030204" charset="0"/>
              <a:cs typeface="Cambria" panose="02040503050406030204" charset="0"/>
            </a:endParaRPr>
          </a:p>
        </p:txBody>
      </p:sp>
      <p:sp>
        <p:nvSpPr>
          <p:cNvPr id="1048597" name="TextBox 3"/>
          <p:cNvSpPr txBox="1"/>
          <p:nvPr/>
        </p:nvSpPr>
        <p:spPr>
          <a:xfrm>
            <a:off x="12700" y="257810"/>
            <a:ext cx="12192000" cy="706755"/>
          </a:xfrm>
          <a:prstGeom prst="rect">
            <a:avLst/>
          </a:prstGeom>
          <a:noFill/>
        </p:spPr>
        <p:txBody>
          <a:bodyPr wrap="square" rtlCol="0">
            <a:spAutoFit/>
          </a:bodyPr>
          <a:p>
            <a:pPr algn="ctr"/>
            <a:r>
              <a:rPr lang="en-US" sz="4000" b="1" dirty="0" smtClean="0">
                <a:solidFill>
                  <a:srgbClr val="312DE8"/>
                </a:solidFill>
                <a:effectLst/>
                <a:latin typeface="Cambria" panose="02040503050406030204" charset="0"/>
                <a:cs typeface="Cambria" panose="02040503050406030204" charset="0"/>
              </a:rPr>
              <a:t>NON-COVALENT BONDS</a:t>
            </a:r>
            <a:endParaRPr lang="en-US" sz="4000" b="1" dirty="0" smtClean="0">
              <a:solidFill>
                <a:srgbClr val="312DE8"/>
              </a:solidFill>
              <a:effectLst/>
              <a:latin typeface="Cambria" panose="02040503050406030204" charset="0"/>
              <a:cs typeface="Cambria" panose="02040503050406030204" charset="0"/>
            </a:endParaRPr>
          </a:p>
        </p:txBody>
      </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ph sz="half" idx="1"/>
          </p:nvPr>
        </p:nvPicPr>
        <p:blipFill>
          <a:blip r:embed="rId1"/>
          <a:stretch>
            <a:fillRect/>
          </a:stretch>
        </p:blipFill>
        <p:spPr>
          <a:xfrm>
            <a:off x="8006080" y="2764790"/>
            <a:ext cx="4117975" cy="3603625"/>
          </a:xfrm>
          <a:prstGeom prst="rect">
            <a:avLst/>
          </a:prstGeom>
        </p:spPr>
      </p:pic>
      <p:sp>
        <p:nvSpPr>
          <p:cNvPr id="6" name="Rectangle 1"/>
          <p:cNvSpPr>
            <a:spLocks noChangeArrowheads="1"/>
          </p:cNvSpPr>
          <p:nvPr/>
        </p:nvSpPr>
        <p:spPr bwMode="auto">
          <a:xfrm>
            <a:off x="539115" y="916305"/>
            <a:ext cx="11127740" cy="1661795"/>
          </a:xfrm>
          <a:prstGeom prst="rect">
            <a:avLst/>
          </a:prstGeom>
          <a:solidFill>
            <a:srgbClr val="FFFFFF">
              <a:alpha val="94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383540" algn="just" defTabSz="914400" rtl="0" eaLnBrk="0" fontAlgn="base" latinLnBrk="0" hangingPunct="0">
              <a:lnSpc>
                <a:spcPct val="150000"/>
              </a:lnSpc>
              <a:spcBef>
                <a:spcPct val="0"/>
              </a:spcBef>
              <a:spcAft>
                <a:spcPct val="0"/>
              </a:spcAft>
              <a:buClrTx/>
              <a:buSzTx/>
              <a:buFont typeface="Wingdings" panose="05000000000000000000" charset="0"/>
              <a:buChar char="Ø"/>
            </a:pP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Hydrogen bonds are the </a:t>
            </a:r>
            <a:r>
              <a:rPr kumimoji="0" lang="en-US" altLang="en-US" sz="2400" b="1" i="0" u="none" strike="noStrike" cap="none" normalizeH="0" baseline="0" dirty="0" smtClean="0">
                <a:ln>
                  <a:noFill/>
                </a:ln>
                <a:solidFill>
                  <a:srgbClr val="312DE8"/>
                </a:solidFill>
                <a:effectLst/>
                <a:latin typeface="Times New Roman" panose="02020603050405020304" pitchFamily="18" charset="0"/>
                <a:cs typeface="Times New Roman" panose="02020603050405020304" pitchFamily="18" charset="0"/>
              </a:rPr>
              <a:t>attractive forces</a:t>
            </a: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between a </a:t>
            </a:r>
            <a:r>
              <a:rPr kumimoji="0" lang="en-US" altLang="en-US" sz="2400" b="1" i="0" u="none" strike="noStrike" cap="none" normalizeH="0" baseline="0" dirty="0" smtClean="0">
                <a:ln>
                  <a:noFill/>
                </a:ln>
                <a:solidFill>
                  <a:srgbClr val="312DE8"/>
                </a:solidFill>
                <a:effectLst/>
                <a:latin typeface="Times New Roman" panose="02020603050405020304" pitchFamily="18" charset="0"/>
                <a:cs typeface="Times New Roman" panose="02020603050405020304" pitchFamily="18" charset="0"/>
              </a:rPr>
              <a:t>H atom</a:t>
            </a: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(attached to an electronegative atom) of one molecule and a</a:t>
            </a:r>
            <a:r>
              <a:rPr kumimoji="0" lang="en-US" altLang="en-US" sz="2400" b="1"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smtClean="0">
                <a:ln>
                  <a:noFill/>
                </a:ln>
                <a:solidFill>
                  <a:srgbClr val="312DE8"/>
                </a:solidFill>
                <a:effectLst/>
                <a:latin typeface="Times New Roman" panose="02020603050405020304" pitchFamily="18" charset="0"/>
                <a:cs typeface="Times New Roman" panose="02020603050405020304" pitchFamily="18" charset="0"/>
              </a:rPr>
              <a:t>highly electronegative atom (either </a:t>
            </a:r>
            <a:r>
              <a:rPr lang="en-US" altLang="en-US" sz="2400" b="1" dirty="0" smtClean="0">
                <a:ln>
                  <a:noFill/>
                </a:ln>
                <a:solidFill>
                  <a:srgbClr val="312DE8"/>
                </a:solidFill>
                <a:effectLst/>
                <a:latin typeface="Times New Roman" panose="02020603050405020304" pitchFamily="18" charset="0"/>
                <a:cs typeface="Times New Roman" panose="02020603050405020304" pitchFamily="18" charset="0"/>
                <a:sym typeface="+mn-ea"/>
              </a:rPr>
              <a:t>F, O or N atom</a:t>
            </a:r>
            <a:r>
              <a:rPr kumimoji="0" lang="en-US" altLang="en-US" sz="2400" b="1" i="0" u="none" strike="noStrike" cap="none" normalizeH="0" baseline="0" dirty="0" smtClean="0">
                <a:ln>
                  <a:noFill/>
                </a:ln>
                <a:solidFill>
                  <a:srgbClr val="312DE8"/>
                </a:solidFill>
                <a:effectLst/>
                <a:latin typeface="Times New Roman" panose="02020603050405020304" pitchFamily="18" charset="0"/>
                <a:cs typeface="Times New Roman" panose="02020603050405020304" pitchFamily="18" charset="0"/>
              </a:rPr>
              <a:t>)</a:t>
            </a:r>
            <a:r>
              <a:rPr kumimoji="0" lang="en-US" altLang="en-US" sz="2400" b="1"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of another molecule.</a:t>
            </a:r>
            <a:endParaRPr kumimoji="0" lang="en-US" altLang="en-US" sz="10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p:txBody>
      </p:sp>
      <p:sp>
        <p:nvSpPr>
          <p:cNvPr id="1048594" name="TextBox 5"/>
          <p:cNvSpPr txBox="1"/>
          <p:nvPr/>
        </p:nvSpPr>
        <p:spPr>
          <a:xfrm>
            <a:off x="520065" y="412750"/>
            <a:ext cx="2908935" cy="46037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sz="2400" b="1" dirty="0" smtClean="0">
                <a:solidFill>
                  <a:srgbClr val="C00000"/>
                </a:solidFill>
                <a:uFillTx/>
                <a:latin typeface="Cambria" panose="02040503050406030204" charset="0"/>
                <a:cs typeface="Cambria" panose="02040503050406030204" charset="0"/>
              </a:rPr>
              <a:t>b) </a:t>
            </a:r>
            <a:r>
              <a:rPr lang="en-US" altLang="en-US" sz="2400" b="1" dirty="0" smtClean="0">
                <a:ln>
                  <a:noFill/>
                </a:ln>
                <a:solidFill>
                  <a:srgbClr val="C00000"/>
                </a:solidFill>
                <a:effectLst/>
                <a:uFillTx/>
                <a:latin typeface="Cambria" panose="02040503050406030204" charset="0"/>
                <a:cs typeface="Cambria" panose="02040503050406030204" charset="0"/>
                <a:sym typeface="+mn-ea"/>
              </a:rPr>
              <a:t>Hydrogen </a:t>
            </a:r>
            <a:r>
              <a:rPr lang="en-US" altLang="en-US" sz="2400" b="1" dirty="0" smtClean="0">
                <a:ln>
                  <a:noFill/>
                </a:ln>
                <a:solidFill>
                  <a:srgbClr val="C00000"/>
                </a:solidFill>
                <a:effectLst/>
                <a:latin typeface="Cambria" panose="02040503050406030204" charset="0"/>
                <a:cs typeface="Cambria" panose="02040503050406030204" charset="0"/>
                <a:sym typeface="+mn-ea"/>
              </a:rPr>
              <a:t>Bonds</a:t>
            </a:r>
            <a:endParaRPr lang="en-US" altLang="en-US" sz="2400" b="1" dirty="0" smtClean="0">
              <a:ln>
                <a:noFill/>
              </a:ln>
              <a:solidFill>
                <a:srgbClr val="C00000"/>
              </a:solidFill>
              <a:effectLst/>
              <a:uFillTx/>
              <a:latin typeface="Cambria" panose="02040503050406030204" charset="0"/>
              <a:cs typeface="Cambria" panose="02040503050406030204" charset="0"/>
              <a:sym typeface="+mn-ea"/>
            </a:endParaRPr>
          </a:p>
        </p:txBody>
      </p:sp>
      <p:sp>
        <p:nvSpPr>
          <p:cNvPr id="12" name="Rectangle 1"/>
          <p:cNvSpPr>
            <a:spLocks noChangeArrowheads="1"/>
          </p:cNvSpPr>
          <p:nvPr/>
        </p:nvSpPr>
        <p:spPr bwMode="auto">
          <a:xfrm>
            <a:off x="508000" y="2560955"/>
            <a:ext cx="7542530" cy="4246880"/>
          </a:xfrm>
          <a:prstGeom prst="rect">
            <a:avLst/>
          </a:prstGeom>
          <a:solidFill>
            <a:srgbClr val="FFFFFF">
              <a:alpha val="94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16560" marR="0" lvl="0" indent="-342900" algn="just" defTabSz="914400" rtl="0" eaLnBrk="0" fontAlgn="base" latinLnBrk="0" hangingPunct="0">
              <a:lnSpc>
                <a:spcPct val="150000"/>
              </a:lnSpc>
              <a:spcBef>
                <a:spcPct val="0"/>
              </a:spcBef>
              <a:spcAft>
                <a:spcPct val="0"/>
              </a:spcAft>
              <a:buClrTx/>
              <a:buSzTx/>
              <a:buFont typeface="Wingdings" panose="05000000000000000000" charset="0"/>
              <a:buChar char="Ø"/>
            </a:pP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The </a:t>
            </a:r>
            <a:r>
              <a:rPr kumimoji="0" lang="en-US" altLang="en-US" sz="2400" b="1"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H atom</a:t>
            </a: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has a partial positive charge (</a:t>
            </a:r>
            <a:r>
              <a:rPr kumimoji="0" lang="en-US" altLang="en-US" sz="2400" b="1"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δ</a:t>
            </a:r>
            <a:r>
              <a:rPr kumimoji="0" lang="en-US" altLang="en-US" sz="2400" b="1" i="0" u="none" strike="noStrike" cap="none" normalizeH="0" baseline="30000" dirty="0" smtClean="0">
                <a:ln>
                  <a:noFill/>
                </a:ln>
                <a:solidFill>
                  <a:srgbClr val="11111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dirty="0" smtClean="0">
                <a:ln>
                  <a:noFill/>
                </a:ln>
                <a:solidFill>
                  <a:srgbClr val="111111"/>
                </a:solidFill>
                <a:effectLst/>
                <a:latin typeface="Times New Roman" panose="02020603050405020304" pitchFamily="18" charset="0"/>
                <a:cs typeface="Times New Roman" panose="02020603050405020304" pitchFamily="18" charset="0"/>
              </a:rPr>
              <a:t>) and the </a:t>
            </a:r>
            <a:r>
              <a:rPr kumimoji="0" lang="en-US" altLang="en-US" sz="2400" b="1" i="0" u="none" strike="noStrike" cap="none" normalizeH="0" dirty="0" smtClean="0">
                <a:ln>
                  <a:noFill/>
                </a:ln>
                <a:solidFill>
                  <a:srgbClr val="111111"/>
                </a:solidFill>
                <a:effectLst/>
                <a:latin typeface="Times New Roman" panose="02020603050405020304" pitchFamily="18" charset="0"/>
                <a:cs typeface="Times New Roman" panose="02020603050405020304" pitchFamily="18" charset="0"/>
              </a:rPr>
              <a:t>electronegative atom</a:t>
            </a:r>
            <a:r>
              <a:rPr kumimoji="0" lang="en-US" altLang="en-US" sz="2400" b="0" i="0" u="none" strike="noStrike" cap="none" normalizeH="0" dirty="0" smtClean="0">
                <a:ln>
                  <a:noFill/>
                </a:ln>
                <a:solidFill>
                  <a:srgbClr val="111111"/>
                </a:solidFill>
                <a:effectLst/>
                <a:latin typeface="Times New Roman" panose="02020603050405020304" pitchFamily="18" charset="0"/>
                <a:cs typeface="Times New Roman" panose="02020603050405020304" pitchFamily="18" charset="0"/>
              </a:rPr>
              <a:t> (with which H will form hydrogen bond) has a partial negative charge (</a:t>
            </a:r>
            <a:r>
              <a:rPr kumimoji="0" lang="en-US" altLang="en-US" sz="2400" b="1"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δ</a:t>
            </a:r>
            <a:r>
              <a:rPr kumimoji="0" lang="en-US" altLang="en-US" sz="2400" b="1" i="0" u="none" strike="noStrike" cap="none" normalizeH="0" baseline="30000" dirty="0" smtClean="0">
                <a:ln>
                  <a:noFill/>
                </a:ln>
                <a:solidFill>
                  <a:srgbClr val="11111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457200" marR="0" lvl="0" indent="-383540" algn="just" defTabSz="914400" rtl="0" eaLnBrk="0" fontAlgn="base" latinLnBrk="0" hangingPunct="0">
              <a:lnSpc>
                <a:spcPct val="150000"/>
              </a:lnSpc>
              <a:spcBef>
                <a:spcPct val="0"/>
              </a:spcBef>
              <a:spcAft>
                <a:spcPct val="0"/>
              </a:spcAft>
              <a:buClrTx/>
              <a:buSzTx/>
              <a:buFont typeface="Wingdings" panose="05000000000000000000" charset="0"/>
              <a:buChar char="Ø"/>
            </a:pPr>
            <a:r>
              <a:rPr lang="en-US" altLang="en-US" sz="2400" dirty="0" smtClean="0">
                <a:ln>
                  <a:noFill/>
                </a:ln>
                <a:solidFill>
                  <a:srgbClr val="111111"/>
                </a:solidFill>
                <a:effectLst/>
                <a:latin typeface="Times New Roman" panose="02020603050405020304" pitchFamily="18" charset="0"/>
                <a:cs typeface="Times New Roman" panose="02020603050405020304" pitchFamily="18" charset="0"/>
                <a:sym typeface="+mn-ea"/>
              </a:rPr>
              <a:t> H</a:t>
            </a:r>
            <a:r>
              <a:rPr lang="en-US" altLang="en-US" sz="2400" dirty="0" smtClean="0">
                <a:ln>
                  <a:noFill/>
                </a:ln>
                <a:solidFill>
                  <a:srgbClr val="111111"/>
                </a:solidFill>
                <a:effectLst/>
                <a:latin typeface="Times New Roman" panose="02020603050405020304" pitchFamily="18" charset="0"/>
                <a:cs typeface="Times New Roman" panose="02020603050405020304" pitchFamily="18" charset="0"/>
                <a:sym typeface="+mn-ea"/>
              </a:rPr>
              <a:t>ydrogen bonding is </a:t>
            </a:r>
            <a:r>
              <a:rPr lang="en-US" altLang="en-US" sz="2400" b="1" dirty="0" smtClean="0">
                <a:ln>
                  <a:noFill/>
                </a:ln>
                <a:solidFill>
                  <a:srgbClr val="111111"/>
                </a:solidFill>
                <a:effectLst/>
                <a:latin typeface="Times New Roman" panose="02020603050405020304" pitchFamily="18" charset="0"/>
                <a:cs typeface="Times New Roman" panose="02020603050405020304" pitchFamily="18" charset="0"/>
                <a:sym typeface="+mn-ea"/>
              </a:rPr>
              <a:t>responsible for</a:t>
            </a:r>
            <a:r>
              <a:rPr lang="en-US" altLang="en-US" sz="2400" b="1" dirty="0" smtClean="0">
                <a:ln>
                  <a:noFill/>
                </a:ln>
                <a:solidFill>
                  <a:srgbClr val="111111"/>
                </a:solidFill>
                <a:effectLst/>
                <a:latin typeface="Times New Roman" panose="02020603050405020304" pitchFamily="18" charset="0"/>
                <a:cs typeface="Times New Roman" panose="02020603050405020304" pitchFamily="18" charset="0"/>
                <a:sym typeface="+mn-ea"/>
              </a:rPr>
              <a:t> </a:t>
            </a:r>
            <a:endParaRPr kumimoji="0" lang="en-US" altLang="en-US" sz="2400" b="1"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a:p>
            <a:pPr marL="73660" marR="0" lvl="0" indent="0" algn="just" defTabSz="914400" rtl="0" eaLnBrk="0" fontAlgn="base" latinLnBrk="0" hangingPunct="0">
              <a:lnSpc>
                <a:spcPct val="150000"/>
              </a:lnSpc>
              <a:spcBef>
                <a:spcPct val="0"/>
              </a:spcBef>
              <a:spcAft>
                <a:spcPct val="0"/>
              </a:spcAft>
              <a:buClrTx/>
              <a:buSzTx/>
              <a:buFont typeface="Wingdings" panose="05000000000000000000" charset="0"/>
              <a:buNone/>
            </a:pPr>
            <a:r>
              <a:rPr lang="en-US" altLang="en-US" sz="2400" dirty="0" smtClean="0">
                <a:ln>
                  <a:noFill/>
                </a:ln>
                <a:solidFill>
                  <a:srgbClr val="111111"/>
                </a:solidFill>
                <a:effectLst/>
                <a:latin typeface="Times New Roman" panose="02020603050405020304" pitchFamily="18" charset="0"/>
                <a:cs typeface="Times New Roman" panose="02020603050405020304" pitchFamily="18" charset="0"/>
                <a:sym typeface="+mn-ea"/>
              </a:rPr>
              <a:t>	</a:t>
            </a:r>
            <a:r>
              <a:rPr lang="en-US" altLang="en-US" sz="2400" b="1" dirty="0" smtClean="0">
                <a:ln>
                  <a:noFill/>
                </a:ln>
                <a:solidFill>
                  <a:srgbClr val="A34E62"/>
                </a:solidFill>
                <a:effectLst/>
                <a:latin typeface="Times New Roman" panose="02020603050405020304" pitchFamily="18" charset="0"/>
                <a:cs typeface="Times New Roman" panose="02020603050405020304" pitchFamily="18" charset="0"/>
                <a:sym typeface="+mn-ea"/>
              </a:rPr>
              <a:t>(i) unique properties of water</a:t>
            </a:r>
            <a:endParaRPr lang="en-US" altLang="en-US" sz="2400" b="1" dirty="0" smtClean="0">
              <a:ln>
                <a:noFill/>
              </a:ln>
              <a:solidFill>
                <a:srgbClr val="A34E62"/>
              </a:solidFill>
              <a:effectLst/>
              <a:latin typeface="Times New Roman" panose="02020603050405020304" pitchFamily="18" charset="0"/>
              <a:cs typeface="Times New Roman" panose="02020603050405020304" pitchFamily="18" charset="0"/>
              <a:sym typeface="+mn-ea"/>
            </a:endParaRPr>
          </a:p>
          <a:p>
            <a:pPr marL="73660" marR="0" lvl="0" indent="0" algn="just" defTabSz="914400" rtl="0" eaLnBrk="0" fontAlgn="base" latinLnBrk="0" hangingPunct="0">
              <a:lnSpc>
                <a:spcPct val="150000"/>
              </a:lnSpc>
              <a:spcBef>
                <a:spcPct val="0"/>
              </a:spcBef>
              <a:spcAft>
                <a:spcPct val="0"/>
              </a:spcAft>
              <a:buClrTx/>
              <a:buSzTx/>
              <a:buFont typeface="Wingdings" panose="05000000000000000000" charset="0"/>
              <a:buNone/>
            </a:pPr>
            <a:r>
              <a:rPr lang="en-US" altLang="en-US" sz="2400" b="1" dirty="0" smtClean="0">
                <a:ln>
                  <a:noFill/>
                </a:ln>
                <a:solidFill>
                  <a:srgbClr val="A34E62"/>
                </a:solidFill>
                <a:effectLst/>
                <a:latin typeface="Times New Roman" panose="02020603050405020304" pitchFamily="18" charset="0"/>
                <a:cs typeface="Times New Roman" panose="02020603050405020304" pitchFamily="18" charset="0"/>
                <a:sym typeface="+mn-ea"/>
              </a:rPr>
              <a:t>	(ii) holding DNA together</a:t>
            </a:r>
            <a:endParaRPr lang="en-US" altLang="en-US" sz="2400" b="1" dirty="0" smtClean="0">
              <a:ln>
                <a:noFill/>
              </a:ln>
              <a:solidFill>
                <a:srgbClr val="A34E62"/>
              </a:solidFill>
              <a:effectLst/>
              <a:latin typeface="Times New Roman" panose="02020603050405020304" pitchFamily="18" charset="0"/>
              <a:cs typeface="Times New Roman" panose="02020603050405020304" pitchFamily="18" charset="0"/>
              <a:sym typeface="+mn-ea"/>
            </a:endParaRPr>
          </a:p>
          <a:p>
            <a:pPr marL="73660" marR="0" lvl="0" indent="0" algn="just" defTabSz="914400" rtl="0" eaLnBrk="0" fontAlgn="base" latinLnBrk="0" hangingPunct="0">
              <a:lnSpc>
                <a:spcPct val="150000"/>
              </a:lnSpc>
              <a:spcBef>
                <a:spcPct val="0"/>
              </a:spcBef>
              <a:spcAft>
                <a:spcPct val="0"/>
              </a:spcAft>
              <a:buClrTx/>
              <a:buSzTx/>
              <a:buFont typeface="Wingdings" panose="05000000000000000000" charset="0"/>
              <a:buNone/>
            </a:pPr>
            <a:r>
              <a:rPr lang="en-US" altLang="en-US" sz="2400" b="1" dirty="0" smtClean="0">
                <a:ln>
                  <a:noFill/>
                </a:ln>
                <a:solidFill>
                  <a:srgbClr val="A34E62"/>
                </a:solidFill>
                <a:effectLst/>
                <a:latin typeface="Times New Roman" panose="02020603050405020304" pitchFamily="18" charset="0"/>
                <a:cs typeface="Times New Roman" panose="02020603050405020304" pitchFamily="18" charset="0"/>
                <a:sym typeface="+mn-ea"/>
              </a:rPr>
              <a:t> 	(iii) protein folding</a:t>
            </a:r>
            <a:endParaRPr kumimoji="0" lang="en-US" altLang="en-US" sz="2400" b="1" i="0" u="none" strike="noStrike" cap="none" normalizeH="0" baseline="0" dirty="0" smtClean="0">
              <a:ln>
                <a:noFill/>
              </a:ln>
              <a:solidFill>
                <a:srgbClr val="A34E62"/>
              </a:solidFill>
              <a:effectLst/>
              <a:latin typeface="Times New Roman" panose="02020603050405020304" pitchFamily="18" charset="0"/>
              <a:cs typeface="Times New Roman" panose="02020603050405020304" pitchFamily="18" charset="0"/>
            </a:endParaRPr>
          </a:p>
          <a:p>
            <a:pPr marL="3716655" marR="0" lvl="0" indent="-3642360" algn="l" defTabSz="5503545" rtl="0" eaLnBrk="0" fontAlgn="base" latinLnBrk="0" hangingPunct="0">
              <a:lnSpc>
                <a:spcPct val="120000"/>
              </a:lnSpc>
              <a:spcBef>
                <a:spcPct val="0"/>
              </a:spcBef>
              <a:spcAft>
                <a:spcPct val="0"/>
              </a:spcAft>
              <a:buClrTx/>
              <a:buSzTx/>
              <a:buFont typeface="Wingdings" panose="05000000000000000000" charset="0"/>
              <a:buNone/>
            </a:pPr>
            <a:r>
              <a:rPr kumimoji="0" lang="en-US" altLang="en-US" sz="10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rPr>
              <a:t>                                                                                                                                                                                                                                                     </a:t>
            </a:r>
            <a:endParaRPr kumimoji="0" lang="en-US" altLang="en-US" sz="1000" b="0" i="0" u="none" strike="noStrike" cap="none" normalizeH="0" baseline="0" dirty="0" smtClean="0">
              <a:ln>
                <a:noFill/>
              </a:ln>
              <a:solidFill>
                <a:srgbClr val="111111"/>
              </a:solidFill>
              <a:effectLst/>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rcRect l="14430" t="54596" r="14297" b="5208"/>
          <a:stretch>
            <a:fillRect/>
          </a:stretch>
        </p:blipFill>
        <p:spPr>
          <a:xfrm>
            <a:off x="2238375" y="3423920"/>
            <a:ext cx="7616190" cy="3221355"/>
          </a:xfrm>
          <a:prstGeom prst="rect">
            <a:avLst/>
          </a:prstGeom>
        </p:spPr>
      </p:pic>
      <p:sp>
        <p:nvSpPr>
          <p:cNvPr id="1048594" name="TextBox 5"/>
          <p:cNvSpPr txBox="1"/>
          <p:nvPr/>
        </p:nvSpPr>
        <p:spPr>
          <a:xfrm>
            <a:off x="425450" y="476250"/>
            <a:ext cx="4226560" cy="46037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sz="2400" b="1" dirty="0" smtClean="0">
                <a:solidFill>
                  <a:srgbClr val="C00000"/>
                </a:solidFill>
                <a:uFillTx/>
                <a:latin typeface="Cambria" panose="02040503050406030204" charset="0"/>
                <a:cs typeface="Cambria" panose="02040503050406030204" charset="0"/>
              </a:rPr>
              <a:t>c) </a:t>
            </a:r>
            <a:r>
              <a:rPr lang="en-US" altLang="en-US" sz="2400" b="1" dirty="0" smtClean="0">
                <a:ln>
                  <a:noFill/>
                </a:ln>
                <a:solidFill>
                  <a:srgbClr val="C00000"/>
                </a:solidFill>
                <a:effectLst/>
                <a:uFillTx/>
                <a:latin typeface="Cambria" panose="02040503050406030204" charset="0"/>
                <a:cs typeface="Cambria" panose="02040503050406030204" charset="0"/>
                <a:sym typeface="+mn-ea"/>
              </a:rPr>
              <a:t>Hydrophobic interactions</a:t>
            </a:r>
            <a:endParaRPr lang="en-US" altLang="en-US" sz="2400" b="1" dirty="0" smtClean="0">
              <a:ln>
                <a:noFill/>
              </a:ln>
              <a:solidFill>
                <a:srgbClr val="C00000"/>
              </a:solidFill>
              <a:effectLst/>
              <a:uFillTx/>
              <a:latin typeface="Cambria" panose="02040503050406030204" charset="0"/>
              <a:cs typeface="Cambria" panose="02040503050406030204" charset="0"/>
              <a:sym typeface="+mn-ea"/>
            </a:endParaRPr>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
        <p:nvSpPr>
          <p:cNvPr id="10" name="Text Box 9"/>
          <p:cNvSpPr txBox="1"/>
          <p:nvPr/>
        </p:nvSpPr>
        <p:spPr>
          <a:xfrm>
            <a:off x="698500" y="1008380"/>
            <a:ext cx="10883900" cy="2122805"/>
          </a:xfrm>
          <a:prstGeom prst="rect">
            <a:avLst/>
          </a:prstGeom>
          <a:noFill/>
        </p:spPr>
        <p:txBody>
          <a:bodyPr wrap="square" rtlCol="0">
            <a:spAutoFit/>
          </a:bodyPr>
          <a:p>
            <a:pPr marL="342900" indent="-342900" algn="just">
              <a:lnSpc>
                <a:spcPct val="150000"/>
              </a:lnSpc>
              <a:buFont typeface="Wingdings" panose="05000000000000000000" charset="0"/>
              <a:buChar char="Ø"/>
            </a:pPr>
            <a:r>
              <a:rPr lang="en-US" sz="2200">
                <a:latin typeface="Times New Roman" panose="02020603050405020304" pitchFamily="18" charset="0"/>
                <a:cs typeface="Times New Roman" panose="02020603050405020304" pitchFamily="18" charset="0"/>
              </a:rPr>
              <a:t>Hydrophobic interactions describes the </a:t>
            </a:r>
            <a:r>
              <a:rPr lang="en-US" sz="2200" b="1">
                <a:solidFill>
                  <a:srgbClr val="312DE8"/>
                </a:solidFill>
                <a:latin typeface="Times New Roman" panose="02020603050405020304" pitchFamily="18" charset="0"/>
                <a:cs typeface="Times New Roman" panose="02020603050405020304" pitchFamily="18" charset="0"/>
              </a:rPr>
              <a:t>relation between water and non-polar molecules</a:t>
            </a:r>
            <a:endParaRPr lang="en-US" sz="2200">
              <a:solidFill>
                <a:srgbClr val="312DE8"/>
              </a:solidFill>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charset="0"/>
              <a:buChar char="Ø"/>
            </a:pPr>
            <a:r>
              <a:rPr lang="en-US" sz="2200" b="1">
                <a:solidFill>
                  <a:srgbClr val="FF0000"/>
                </a:solidFill>
                <a:latin typeface="Times New Roman" panose="02020603050405020304" pitchFamily="18" charset="0"/>
                <a:cs typeface="Times New Roman" panose="02020603050405020304" pitchFamily="18" charset="0"/>
              </a:rPr>
              <a:t>Mixing of fat and water</a:t>
            </a:r>
            <a:r>
              <a:rPr lang="en-US" sz="2200">
                <a:latin typeface="Times New Roman" panose="02020603050405020304" pitchFamily="18" charset="0"/>
                <a:cs typeface="Times New Roman" panose="02020603050405020304" pitchFamily="18" charset="0"/>
              </a:rPr>
              <a:t> is a good example of this interaction</a:t>
            </a:r>
            <a:endParaRPr lang="en-US" sz="220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charset="0"/>
              <a:buChar char="Ø"/>
            </a:pPr>
            <a:r>
              <a:rPr lang="en-US" sz="2200">
                <a:latin typeface="Times New Roman" panose="02020603050405020304" pitchFamily="18" charset="0"/>
                <a:cs typeface="Times New Roman" panose="02020603050405020304" pitchFamily="18" charset="0"/>
              </a:rPr>
              <a:t>Fat molecules tend to </a:t>
            </a:r>
            <a:r>
              <a:rPr lang="en-US" sz="2200" b="1">
                <a:solidFill>
                  <a:srgbClr val="312DE8"/>
                </a:solidFill>
                <a:latin typeface="Times New Roman" panose="02020603050405020304" pitchFamily="18" charset="0"/>
                <a:cs typeface="Times New Roman" panose="02020603050405020304" pitchFamily="18" charset="0"/>
              </a:rPr>
              <a:t>clump up together</a:t>
            </a:r>
            <a:r>
              <a:rPr lang="en-US" sz="2200">
                <a:latin typeface="Times New Roman" panose="02020603050405020304" pitchFamily="18" charset="0"/>
                <a:cs typeface="Times New Roman" panose="02020603050405020304" pitchFamily="18" charset="0"/>
              </a:rPr>
              <a:t> rather than distributing itself in a water medium, because this </a:t>
            </a:r>
            <a:r>
              <a:rPr lang="en-US" sz="2200" b="1">
                <a:solidFill>
                  <a:srgbClr val="FF0000"/>
                </a:solidFill>
                <a:latin typeface="Times New Roman" panose="02020603050405020304" pitchFamily="18" charset="0"/>
                <a:cs typeface="Times New Roman" panose="02020603050405020304" pitchFamily="18" charset="0"/>
              </a:rPr>
              <a:t>allows</a:t>
            </a:r>
            <a:r>
              <a:rPr lang="en-US" sz="2200">
                <a:latin typeface="Times New Roman" panose="02020603050405020304" pitchFamily="18" charset="0"/>
                <a:cs typeface="Times New Roman" panose="02020603050405020304" pitchFamily="18" charset="0"/>
              </a:rPr>
              <a:t> the</a:t>
            </a:r>
            <a:r>
              <a:rPr lang="en-US" sz="2200">
                <a:solidFill>
                  <a:srgbClr val="FF0000"/>
                </a:solidFill>
                <a:latin typeface="Times New Roman" panose="02020603050405020304" pitchFamily="18" charset="0"/>
                <a:cs typeface="Times New Roman" panose="02020603050405020304" pitchFamily="18" charset="0"/>
              </a:rPr>
              <a:t> </a:t>
            </a:r>
            <a:r>
              <a:rPr lang="en-US" sz="2200" b="1">
                <a:solidFill>
                  <a:srgbClr val="FF0000"/>
                </a:solidFill>
                <a:latin typeface="Times New Roman" panose="02020603050405020304" pitchFamily="18" charset="0"/>
                <a:cs typeface="Times New Roman" panose="02020603050405020304" pitchFamily="18" charset="0"/>
              </a:rPr>
              <a:t>fat molecules to have minimal contact with water</a:t>
            </a:r>
            <a:endParaRPr lang="en-US" sz="2200" b="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pic>
        <p:nvPicPr>
          <p:cNvPr id="3" name="Picture 2"/>
          <p:cNvPicPr>
            <a:picLocks noChangeAspect="1"/>
          </p:cNvPicPr>
          <p:nvPr/>
        </p:nvPicPr>
        <p:blipFill>
          <a:blip r:embed="rId1"/>
          <a:srcRect l="1458" t="14167" r="3125" b="2500"/>
          <a:stretch>
            <a:fillRect/>
          </a:stretch>
        </p:blipFill>
        <p:spPr>
          <a:xfrm>
            <a:off x="1950085" y="1266825"/>
            <a:ext cx="7886065" cy="5165725"/>
          </a:xfrm>
          <a:prstGeom prst="rect">
            <a:avLst/>
          </a:prstGeom>
        </p:spPr>
      </p:pic>
      <p:sp>
        <p:nvSpPr>
          <p:cNvPr id="1048594" name="TextBox 5"/>
          <p:cNvSpPr txBox="1"/>
          <p:nvPr/>
        </p:nvSpPr>
        <p:spPr>
          <a:xfrm>
            <a:off x="425450" y="476250"/>
            <a:ext cx="4226560" cy="460375"/>
          </a:xfrm>
          <a:prstGeom prst="rect">
            <a:avLst/>
          </a:prstGeom>
          <a:noFill/>
          <a:extLst>
            <a:ext uri="{909E8E84-426E-40DD-AFC4-6F175D3DCCD1}">
              <a14:hiddenFill xmlns:a14="http://schemas.microsoft.com/office/drawing/2010/main">
                <a:solidFill>
                  <a:schemeClr val="accent2"/>
                </a:solidFill>
              </a14:hiddenFill>
            </a:ext>
          </a:extLst>
        </p:spPr>
        <p:txBody>
          <a:bodyPr wrap="square" rtlCol="0">
            <a:spAutoFit/>
          </a:bodyPr>
          <a:p>
            <a:pPr algn="l"/>
            <a:r>
              <a:rPr lang="en-US" sz="2400" b="1" dirty="0" smtClean="0">
                <a:solidFill>
                  <a:srgbClr val="C00000"/>
                </a:solidFill>
                <a:uFillTx/>
                <a:latin typeface="Cambria" panose="02040503050406030204" charset="0"/>
                <a:cs typeface="Cambria" panose="02040503050406030204" charset="0"/>
              </a:rPr>
              <a:t>d) </a:t>
            </a:r>
            <a:r>
              <a:rPr lang="en-US" altLang="en-US" sz="2400" b="1" dirty="0" smtClean="0">
                <a:ln>
                  <a:noFill/>
                </a:ln>
                <a:solidFill>
                  <a:srgbClr val="C00000"/>
                </a:solidFill>
                <a:effectLst/>
                <a:uFillTx/>
                <a:latin typeface="Cambria" panose="02040503050406030204" charset="0"/>
                <a:cs typeface="Cambria" panose="02040503050406030204" charset="0"/>
                <a:sym typeface="+mn-ea"/>
              </a:rPr>
              <a:t>van der Waals attraction</a:t>
            </a:r>
            <a:endParaRPr lang="en-US" altLang="en-US" sz="2400" b="1" dirty="0" smtClean="0">
              <a:ln>
                <a:noFill/>
              </a:ln>
              <a:solidFill>
                <a:srgbClr val="C00000"/>
              </a:solidFill>
              <a:effectLst/>
              <a:uFillTx/>
              <a:latin typeface="Cambria" panose="02040503050406030204" charset="0"/>
              <a:cs typeface="Cambria" panose="02040503050406030204" charset="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7388</Words>
  <Application>WPS Presentation</Application>
  <PresentationFormat>Widescreen</PresentationFormat>
  <Paragraphs>147</Paragraphs>
  <Slides>16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SimSun</vt:lpstr>
      <vt:lpstr>Wingdings</vt:lpstr>
      <vt:lpstr>Cambria</vt:lpstr>
      <vt:lpstr>Times New Roman</vt:lpstr>
      <vt:lpstr>Wingdings</vt:lpstr>
      <vt:lpstr>MS PGothic</vt:lpstr>
      <vt:lpstr>Georgia</vt:lpstr>
      <vt:lpstr>Berlin Sans FB</vt:lpstr>
      <vt:lpstr>Microsoft YaHei</vt:lpstr>
      <vt:lpstr>Arial Unicode MS</vt:lpstr>
      <vt:lpstr>Calibri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Role of Carbon in Living Organism</vt:lpstr>
      <vt:lpstr>PowerPoint 演示文稿</vt:lpstr>
      <vt:lpstr>The Role of Water in Living Organism</vt:lpstr>
      <vt:lpstr>The Role of Water in Living Organism</vt:lpstr>
      <vt:lpstr>PowerPoint 演示文稿</vt:lpstr>
      <vt:lpstr>IMPORTANT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KIIT</cp:lastModifiedBy>
  <cp:revision>56</cp:revision>
  <dcterms:created xsi:type="dcterms:W3CDTF">2020-02-18T09:54:00Z</dcterms:created>
  <dcterms:modified xsi:type="dcterms:W3CDTF">2020-10-28T14:50:25Z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1033-11.2.0.9718</vt:lpwstr>
  </property>
</Properties>
</file>